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68" r:id="rId2"/>
    <p:sldId id="275" r:id="rId3"/>
    <p:sldId id="287" r:id="rId4"/>
    <p:sldId id="277" r:id="rId5"/>
    <p:sldId id="296" r:id="rId6"/>
    <p:sldId id="293" r:id="rId7"/>
    <p:sldId id="294" r:id="rId8"/>
    <p:sldId id="301" r:id="rId9"/>
    <p:sldId id="314" r:id="rId10"/>
    <p:sldId id="302" r:id="rId11"/>
    <p:sldId id="303" r:id="rId12"/>
    <p:sldId id="285" r:id="rId13"/>
    <p:sldId id="284" r:id="rId14"/>
    <p:sldId id="289" r:id="rId15"/>
    <p:sldId id="312" r:id="rId16"/>
    <p:sldId id="315" r:id="rId17"/>
    <p:sldId id="313" r:id="rId18"/>
    <p:sldId id="316" r:id="rId19"/>
    <p:sldId id="317" r:id="rId20"/>
    <p:sldId id="297" r:id="rId21"/>
    <p:sldId id="304" r:id="rId22"/>
    <p:sldId id="306" r:id="rId23"/>
    <p:sldId id="307" r:id="rId24"/>
    <p:sldId id="308" r:id="rId25"/>
    <p:sldId id="305" r:id="rId26"/>
    <p:sldId id="318" r:id="rId27"/>
    <p:sldId id="278" r:id="rId28"/>
    <p:sldId id="320" r:id="rId29"/>
    <p:sldId id="309" r:id="rId30"/>
    <p:sldId id="319" r:id="rId31"/>
    <p:sldId id="321" r:id="rId32"/>
    <p:sldId id="311" r:id="rId33"/>
    <p:sldId id="310" r:id="rId34"/>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淵　航" initials="田淵　航" lastIdx="2" clrIdx="0">
    <p:extLst>
      <p:ext uri="{19B8F6BF-5375-455C-9EA6-DF929625EA0E}">
        <p15:presenceInfo xmlns:p15="http://schemas.microsoft.com/office/powerpoint/2012/main" userId="田淵　航" providerId="None"/>
      </p:ext>
    </p:extLst>
  </p:cmAuthor>
  <p:cmAuthor id="2" name="tabuchi kou" initials="tk" lastIdx="1" clrIdx="1">
    <p:extLst>
      <p:ext uri="{19B8F6BF-5375-455C-9EA6-DF929625EA0E}">
        <p15:presenceInfo xmlns:p15="http://schemas.microsoft.com/office/powerpoint/2012/main" userId="a3e5b2e44610a5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40" autoAdjust="0"/>
  </p:normalViewPr>
  <p:slideViewPr>
    <p:cSldViewPr snapToGrid="0">
      <p:cViewPr varScale="1">
        <p:scale>
          <a:sx n="135" d="100"/>
          <a:sy n="135" d="100"/>
        </p:scale>
        <p:origin x="2544" y="114"/>
      </p:cViewPr>
      <p:guideLst/>
    </p:cSldViewPr>
  </p:slideViewPr>
  <p:notesTextViewPr>
    <p:cViewPr>
      <p:scale>
        <a:sx n="1" d="1"/>
        <a:sy n="1" d="1"/>
      </p:scale>
      <p:origin x="0" y="0"/>
    </p:cViewPr>
  </p:notesTextViewPr>
  <p:sorterViewPr>
    <p:cViewPr>
      <p:scale>
        <a:sx n="100" d="100"/>
        <a:sy n="10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91" cy="495147"/>
          </a:xfrm>
          <a:prstGeom prst="rect">
            <a:avLst/>
          </a:prstGeom>
        </p:spPr>
        <p:txBody>
          <a:bodyPr vert="horz" lIns="83174" tIns="41587" rIns="83174" bIns="41587"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4858" y="0"/>
            <a:ext cx="2919491" cy="495147"/>
          </a:xfrm>
          <a:prstGeom prst="rect">
            <a:avLst/>
          </a:prstGeom>
        </p:spPr>
        <p:txBody>
          <a:bodyPr vert="horz" lIns="83174" tIns="41587" rIns="83174" bIns="41587" rtlCol="0"/>
          <a:lstStyle>
            <a:lvl1pPr algn="r">
              <a:defRPr sz="1100"/>
            </a:lvl1pPr>
          </a:lstStyle>
          <a:p>
            <a:fld id="{D1ED9354-0630-4767-B570-20AAC29F0784}" type="datetimeFigureOut">
              <a:rPr kumimoji="1" lang="ja-JP" altLang="en-US" smtClean="0"/>
              <a:t>2021/2/9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83174" tIns="41587" rIns="83174" bIns="41587" rtlCol="0" anchor="ctr"/>
          <a:lstStyle/>
          <a:p>
            <a:endParaRPr lang="ja-JP" altLang="en-US"/>
          </a:p>
        </p:txBody>
      </p:sp>
      <p:sp>
        <p:nvSpPr>
          <p:cNvPr id="5" name="ノート プレースホルダー 4"/>
          <p:cNvSpPr>
            <a:spLocks noGrp="1"/>
          </p:cNvSpPr>
          <p:nvPr>
            <p:ph type="body" sz="quarter" idx="3"/>
          </p:nvPr>
        </p:nvSpPr>
        <p:spPr>
          <a:xfrm>
            <a:off x="673294" y="4747843"/>
            <a:ext cx="5389176" cy="3884998"/>
          </a:xfrm>
          <a:prstGeom prst="rect">
            <a:avLst/>
          </a:prstGeom>
        </p:spPr>
        <p:txBody>
          <a:bodyPr vert="horz" lIns="83174" tIns="41587" rIns="83174" bIns="4158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167"/>
            <a:ext cx="2919491" cy="495147"/>
          </a:xfrm>
          <a:prstGeom prst="rect">
            <a:avLst/>
          </a:prstGeom>
        </p:spPr>
        <p:txBody>
          <a:bodyPr vert="horz" lIns="83174" tIns="41587" rIns="83174" bIns="41587"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4858" y="9371167"/>
            <a:ext cx="2919491" cy="495147"/>
          </a:xfrm>
          <a:prstGeom prst="rect">
            <a:avLst/>
          </a:prstGeom>
        </p:spPr>
        <p:txBody>
          <a:bodyPr vert="horz" lIns="83174" tIns="41587" rIns="83174" bIns="41587" rtlCol="0" anchor="b"/>
          <a:lstStyle>
            <a:lvl1pPr algn="r">
              <a:defRPr sz="1100"/>
            </a:lvl1pPr>
          </a:lstStyle>
          <a:p>
            <a:fld id="{E69CDB60-1AA5-4EA8-A2E8-755778F60FE7}" type="slidenum">
              <a:rPr kumimoji="1" lang="ja-JP" altLang="en-US" smtClean="0"/>
              <a:t>‹#›</a:t>
            </a:fld>
            <a:endParaRPr kumimoji="1" lang="ja-JP" altLang="en-US"/>
          </a:p>
        </p:txBody>
      </p:sp>
    </p:spTree>
    <p:extLst>
      <p:ext uri="{BB962C8B-B14F-4D97-AF65-F5344CB8AC3E}">
        <p14:creationId xmlns:p14="http://schemas.microsoft.com/office/powerpoint/2010/main" val="1627764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2</a:t>
            </a:fld>
            <a:endParaRPr kumimoji="1" lang="ja-JP" altLang="en-US"/>
          </a:p>
        </p:txBody>
      </p:sp>
    </p:spTree>
    <p:extLst>
      <p:ext uri="{BB962C8B-B14F-4D97-AF65-F5344CB8AC3E}">
        <p14:creationId xmlns:p14="http://schemas.microsoft.com/office/powerpoint/2010/main" val="181979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3</a:t>
            </a:fld>
            <a:endParaRPr kumimoji="1" lang="ja-JP" altLang="en-US"/>
          </a:p>
        </p:txBody>
      </p:sp>
    </p:spTree>
    <p:extLst>
      <p:ext uri="{BB962C8B-B14F-4D97-AF65-F5344CB8AC3E}">
        <p14:creationId xmlns:p14="http://schemas.microsoft.com/office/powerpoint/2010/main" val="378646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4</a:t>
            </a:fld>
            <a:endParaRPr kumimoji="1" lang="ja-JP" altLang="en-US"/>
          </a:p>
        </p:txBody>
      </p:sp>
    </p:spTree>
    <p:extLst>
      <p:ext uri="{BB962C8B-B14F-4D97-AF65-F5344CB8AC3E}">
        <p14:creationId xmlns:p14="http://schemas.microsoft.com/office/powerpoint/2010/main" val="348364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5</a:t>
            </a:fld>
            <a:endParaRPr kumimoji="1" lang="ja-JP" altLang="en-US"/>
          </a:p>
        </p:txBody>
      </p:sp>
    </p:spTree>
    <p:extLst>
      <p:ext uri="{BB962C8B-B14F-4D97-AF65-F5344CB8AC3E}">
        <p14:creationId xmlns:p14="http://schemas.microsoft.com/office/powerpoint/2010/main" val="182088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6</a:t>
            </a:fld>
            <a:endParaRPr kumimoji="1" lang="ja-JP" altLang="en-US"/>
          </a:p>
        </p:txBody>
      </p:sp>
    </p:spTree>
    <p:extLst>
      <p:ext uri="{BB962C8B-B14F-4D97-AF65-F5344CB8AC3E}">
        <p14:creationId xmlns:p14="http://schemas.microsoft.com/office/powerpoint/2010/main" val="381247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7</a:t>
            </a:fld>
            <a:endParaRPr kumimoji="1" lang="ja-JP" altLang="en-US"/>
          </a:p>
        </p:txBody>
      </p:sp>
    </p:spTree>
    <p:extLst>
      <p:ext uri="{BB962C8B-B14F-4D97-AF65-F5344CB8AC3E}">
        <p14:creationId xmlns:p14="http://schemas.microsoft.com/office/powerpoint/2010/main" val="268469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8</a:t>
            </a:fld>
            <a:endParaRPr kumimoji="1" lang="ja-JP" altLang="en-US"/>
          </a:p>
        </p:txBody>
      </p:sp>
    </p:spTree>
    <p:extLst>
      <p:ext uri="{BB962C8B-B14F-4D97-AF65-F5344CB8AC3E}">
        <p14:creationId xmlns:p14="http://schemas.microsoft.com/office/powerpoint/2010/main" val="243352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9</a:t>
            </a:fld>
            <a:endParaRPr kumimoji="1" lang="ja-JP" altLang="en-US"/>
          </a:p>
        </p:txBody>
      </p:sp>
    </p:spTree>
    <p:extLst>
      <p:ext uri="{BB962C8B-B14F-4D97-AF65-F5344CB8AC3E}">
        <p14:creationId xmlns:p14="http://schemas.microsoft.com/office/powerpoint/2010/main" val="317359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9CDB60-1AA5-4EA8-A2E8-755778F60FE7}" type="slidenum">
              <a:rPr kumimoji="1" lang="ja-JP" altLang="en-US" smtClean="0"/>
              <a:t>28</a:t>
            </a:fld>
            <a:endParaRPr kumimoji="1" lang="ja-JP" altLang="en-US"/>
          </a:p>
        </p:txBody>
      </p:sp>
    </p:spTree>
    <p:extLst>
      <p:ext uri="{BB962C8B-B14F-4D97-AF65-F5344CB8AC3E}">
        <p14:creationId xmlns:p14="http://schemas.microsoft.com/office/powerpoint/2010/main" val="125184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24" name="PlaceHolder 2"/>
          <p:cNvSpPr>
            <a:spLocks noGrp="1"/>
          </p:cNvSpPr>
          <p:nvPr>
            <p:ph type="body"/>
          </p:nvPr>
        </p:nvSpPr>
        <p:spPr>
          <a:xfrm>
            <a:off x="457110" y="1604520"/>
            <a:ext cx="8229330" cy="1896840"/>
          </a:xfrm>
          <a:prstGeom prst="rect">
            <a:avLst/>
          </a:prstGeom>
        </p:spPr>
        <p:txBody>
          <a:bodyPr lIns="0" tIns="0" rIns="0" bIns="0">
            <a:normAutofit/>
          </a:bodyPr>
          <a:lstStyle/>
          <a:p>
            <a:endParaRPr lang="en-US" sz="2400" b="0" strike="noStrike" spc="-1">
              <a:latin typeface="Arial"/>
            </a:endParaRPr>
          </a:p>
        </p:txBody>
      </p:sp>
      <p:sp>
        <p:nvSpPr>
          <p:cNvPr id="25" name="PlaceHolder 3"/>
          <p:cNvSpPr>
            <a:spLocks noGrp="1"/>
          </p:cNvSpPr>
          <p:nvPr>
            <p:ph type="body"/>
          </p:nvPr>
        </p:nvSpPr>
        <p:spPr>
          <a:xfrm>
            <a:off x="457110" y="3682080"/>
            <a:ext cx="8229330" cy="189684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27" name="PlaceHolder 2"/>
          <p:cNvSpPr>
            <a:spLocks noGrp="1"/>
          </p:cNvSpPr>
          <p:nvPr>
            <p:ph type="body"/>
          </p:nvPr>
        </p:nvSpPr>
        <p:spPr>
          <a:xfrm>
            <a:off x="457110" y="1604520"/>
            <a:ext cx="4015710" cy="1896840"/>
          </a:xfrm>
          <a:prstGeom prst="rect">
            <a:avLst/>
          </a:prstGeom>
        </p:spPr>
        <p:txBody>
          <a:bodyPr lIns="0" tIns="0" rIns="0" bIns="0">
            <a:normAutofit/>
          </a:bodyPr>
          <a:lstStyle/>
          <a:p>
            <a:endParaRPr lang="en-US" sz="2400" b="0" strike="noStrike" spc="-1">
              <a:latin typeface="Arial"/>
            </a:endParaRPr>
          </a:p>
        </p:txBody>
      </p:sp>
      <p:sp>
        <p:nvSpPr>
          <p:cNvPr id="28" name="PlaceHolder 3"/>
          <p:cNvSpPr>
            <a:spLocks noGrp="1"/>
          </p:cNvSpPr>
          <p:nvPr>
            <p:ph type="body"/>
          </p:nvPr>
        </p:nvSpPr>
        <p:spPr>
          <a:xfrm>
            <a:off x="4673970" y="1604520"/>
            <a:ext cx="4015710" cy="1896840"/>
          </a:xfrm>
          <a:prstGeom prst="rect">
            <a:avLst/>
          </a:prstGeom>
        </p:spPr>
        <p:txBody>
          <a:bodyPr lIns="0" tIns="0" rIns="0" bIns="0">
            <a:normAutofit/>
          </a:bodyPr>
          <a:lstStyle/>
          <a:p>
            <a:endParaRPr lang="en-US" sz="2400" b="0" strike="noStrike" spc="-1">
              <a:latin typeface="Arial"/>
            </a:endParaRPr>
          </a:p>
        </p:txBody>
      </p:sp>
      <p:sp>
        <p:nvSpPr>
          <p:cNvPr id="29" name="PlaceHolder 4"/>
          <p:cNvSpPr>
            <a:spLocks noGrp="1"/>
          </p:cNvSpPr>
          <p:nvPr>
            <p:ph type="body"/>
          </p:nvPr>
        </p:nvSpPr>
        <p:spPr>
          <a:xfrm>
            <a:off x="457110" y="3682080"/>
            <a:ext cx="4015710" cy="1896840"/>
          </a:xfrm>
          <a:prstGeom prst="rect">
            <a:avLst/>
          </a:prstGeom>
        </p:spPr>
        <p:txBody>
          <a:bodyPr lIns="0" tIns="0" rIns="0" bIns="0">
            <a:normAutofit/>
          </a:bodyPr>
          <a:lstStyle/>
          <a:p>
            <a:endParaRPr lang="en-US" sz="2400" b="0" strike="noStrike" spc="-1">
              <a:latin typeface="Arial"/>
            </a:endParaRPr>
          </a:p>
        </p:txBody>
      </p:sp>
      <p:sp>
        <p:nvSpPr>
          <p:cNvPr id="30" name="PlaceHolder 5"/>
          <p:cNvSpPr>
            <a:spLocks noGrp="1"/>
          </p:cNvSpPr>
          <p:nvPr>
            <p:ph type="body"/>
          </p:nvPr>
        </p:nvSpPr>
        <p:spPr>
          <a:xfrm>
            <a:off x="4673970" y="3682080"/>
            <a:ext cx="4015710" cy="189684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32" name="PlaceHolder 2"/>
          <p:cNvSpPr>
            <a:spLocks noGrp="1"/>
          </p:cNvSpPr>
          <p:nvPr>
            <p:ph type="body"/>
          </p:nvPr>
        </p:nvSpPr>
        <p:spPr>
          <a:xfrm>
            <a:off x="457110" y="1604520"/>
            <a:ext cx="2649780" cy="1896840"/>
          </a:xfrm>
          <a:prstGeom prst="rect">
            <a:avLst/>
          </a:prstGeom>
        </p:spPr>
        <p:txBody>
          <a:bodyPr lIns="0" tIns="0" rIns="0" bIns="0">
            <a:normAutofit/>
          </a:bodyPr>
          <a:lstStyle/>
          <a:p>
            <a:endParaRPr lang="en-US" sz="2400" b="0" strike="noStrike" spc="-1">
              <a:latin typeface="Arial"/>
            </a:endParaRPr>
          </a:p>
        </p:txBody>
      </p:sp>
      <p:sp>
        <p:nvSpPr>
          <p:cNvPr id="33" name="PlaceHolder 3"/>
          <p:cNvSpPr>
            <a:spLocks noGrp="1"/>
          </p:cNvSpPr>
          <p:nvPr>
            <p:ph type="body"/>
          </p:nvPr>
        </p:nvSpPr>
        <p:spPr>
          <a:xfrm>
            <a:off x="3239730" y="1604520"/>
            <a:ext cx="2649780" cy="1896840"/>
          </a:xfrm>
          <a:prstGeom prst="rect">
            <a:avLst/>
          </a:prstGeom>
        </p:spPr>
        <p:txBody>
          <a:bodyPr lIns="0" tIns="0" rIns="0" bIns="0">
            <a:normAutofit/>
          </a:bodyPr>
          <a:lstStyle/>
          <a:p>
            <a:endParaRPr lang="en-US" sz="2400" b="0" strike="noStrike" spc="-1">
              <a:latin typeface="Arial"/>
            </a:endParaRPr>
          </a:p>
        </p:txBody>
      </p:sp>
      <p:sp>
        <p:nvSpPr>
          <p:cNvPr id="34" name="PlaceHolder 4"/>
          <p:cNvSpPr>
            <a:spLocks noGrp="1"/>
          </p:cNvSpPr>
          <p:nvPr>
            <p:ph type="body"/>
          </p:nvPr>
        </p:nvSpPr>
        <p:spPr>
          <a:xfrm>
            <a:off x="6022350" y="1604520"/>
            <a:ext cx="2649780" cy="1896840"/>
          </a:xfrm>
          <a:prstGeom prst="rect">
            <a:avLst/>
          </a:prstGeom>
        </p:spPr>
        <p:txBody>
          <a:bodyPr lIns="0" tIns="0" rIns="0" bIns="0">
            <a:normAutofit/>
          </a:bodyPr>
          <a:lstStyle/>
          <a:p>
            <a:endParaRPr lang="en-US" sz="2400" b="0" strike="noStrike" spc="-1">
              <a:latin typeface="Arial"/>
            </a:endParaRPr>
          </a:p>
        </p:txBody>
      </p:sp>
      <p:sp>
        <p:nvSpPr>
          <p:cNvPr id="35" name="PlaceHolder 5"/>
          <p:cNvSpPr>
            <a:spLocks noGrp="1"/>
          </p:cNvSpPr>
          <p:nvPr>
            <p:ph type="body"/>
          </p:nvPr>
        </p:nvSpPr>
        <p:spPr>
          <a:xfrm>
            <a:off x="457110" y="3682080"/>
            <a:ext cx="2649780" cy="1896840"/>
          </a:xfrm>
          <a:prstGeom prst="rect">
            <a:avLst/>
          </a:prstGeom>
        </p:spPr>
        <p:txBody>
          <a:bodyPr lIns="0" tIns="0" rIns="0" bIns="0">
            <a:normAutofit/>
          </a:bodyPr>
          <a:lstStyle/>
          <a:p>
            <a:endParaRPr lang="en-US" sz="2400" b="0" strike="noStrike" spc="-1">
              <a:latin typeface="Arial"/>
            </a:endParaRPr>
          </a:p>
        </p:txBody>
      </p:sp>
      <p:sp>
        <p:nvSpPr>
          <p:cNvPr id="36" name="PlaceHolder 6"/>
          <p:cNvSpPr>
            <a:spLocks noGrp="1"/>
          </p:cNvSpPr>
          <p:nvPr>
            <p:ph type="body"/>
          </p:nvPr>
        </p:nvSpPr>
        <p:spPr>
          <a:xfrm>
            <a:off x="3239730" y="3682080"/>
            <a:ext cx="2649780" cy="1896840"/>
          </a:xfrm>
          <a:prstGeom prst="rect">
            <a:avLst/>
          </a:prstGeom>
        </p:spPr>
        <p:txBody>
          <a:bodyPr lIns="0" tIns="0" rIns="0" bIns="0">
            <a:normAutofit/>
          </a:bodyPr>
          <a:lstStyle/>
          <a:p>
            <a:endParaRPr lang="en-US" sz="2400" b="0" strike="noStrike" spc="-1">
              <a:latin typeface="Arial"/>
            </a:endParaRPr>
          </a:p>
        </p:txBody>
      </p:sp>
      <p:sp>
        <p:nvSpPr>
          <p:cNvPr id="37" name="PlaceHolder 7"/>
          <p:cNvSpPr>
            <a:spLocks noGrp="1"/>
          </p:cNvSpPr>
          <p:nvPr>
            <p:ph type="body"/>
          </p:nvPr>
        </p:nvSpPr>
        <p:spPr>
          <a:xfrm>
            <a:off x="6022350" y="3682080"/>
            <a:ext cx="2649780" cy="189684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3" name="PlaceHolder 2"/>
          <p:cNvSpPr>
            <a:spLocks noGrp="1"/>
          </p:cNvSpPr>
          <p:nvPr>
            <p:ph type="subTitle"/>
          </p:nvPr>
        </p:nvSpPr>
        <p:spPr>
          <a:xfrm>
            <a:off x="457110" y="1604520"/>
            <a:ext cx="8229330" cy="3977280"/>
          </a:xfrm>
          <a:prstGeom prst="rect">
            <a:avLst/>
          </a:prstGeom>
        </p:spPr>
        <p:txBody>
          <a:bodyPr lIns="0" tIns="0" rIns="0" bIns="0" anchor="ctr">
            <a:noAutofit/>
          </a:bodyPr>
          <a:lstStyle/>
          <a:p>
            <a:pPr algn="ctr"/>
            <a:endParaRPr lang="en-US" sz="2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5" name="PlaceHolder 2"/>
          <p:cNvSpPr>
            <a:spLocks noGrp="1"/>
          </p:cNvSpPr>
          <p:nvPr>
            <p:ph type="body"/>
          </p:nvPr>
        </p:nvSpPr>
        <p:spPr>
          <a:xfrm>
            <a:off x="457110" y="1604520"/>
            <a:ext cx="8229330" cy="397728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7" name="PlaceHolder 2"/>
          <p:cNvSpPr>
            <a:spLocks noGrp="1"/>
          </p:cNvSpPr>
          <p:nvPr>
            <p:ph type="body"/>
          </p:nvPr>
        </p:nvSpPr>
        <p:spPr>
          <a:xfrm>
            <a:off x="457110" y="1604520"/>
            <a:ext cx="4015710" cy="3977280"/>
          </a:xfrm>
          <a:prstGeom prst="rect">
            <a:avLst/>
          </a:prstGeom>
        </p:spPr>
        <p:txBody>
          <a:bodyPr lIns="0" tIns="0" rIns="0" bIns="0">
            <a:normAutofit/>
          </a:bodyPr>
          <a:lstStyle/>
          <a:p>
            <a:endParaRPr lang="en-US" sz="2400" b="0" strike="noStrike" spc="-1">
              <a:latin typeface="Arial"/>
            </a:endParaRPr>
          </a:p>
        </p:txBody>
      </p:sp>
      <p:sp>
        <p:nvSpPr>
          <p:cNvPr id="8" name="PlaceHolder 3"/>
          <p:cNvSpPr>
            <a:spLocks noGrp="1"/>
          </p:cNvSpPr>
          <p:nvPr>
            <p:ph type="body"/>
          </p:nvPr>
        </p:nvSpPr>
        <p:spPr>
          <a:xfrm>
            <a:off x="4673970" y="1604520"/>
            <a:ext cx="4015710" cy="397728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110" y="273600"/>
            <a:ext cx="8229330" cy="5307840"/>
          </a:xfrm>
          <a:prstGeom prst="rect">
            <a:avLst/>
          </a:prstGeom>
        </p:spPr>
        <p:txBody>
          <a:bodyPr lIns="0" tIns="0" rIns="0" bIns="0" anchor="ctr">
            <a:noAutofit/>
          </a:bodyPr>
          <a:lstStyle/>
          <a:p>
            <a:pPr algn="ctr"/>
            <a:endParaRPr lang="en-US" sz="24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12" name="PlaceHolder 2"/>
          <p:cNvSpPr>
            <a:spLocks noGrp="1"/>
          </p:cNvSpPr>
          <p:nvPr>
            <p:ph type="body"/>
          </p:nvPr>
        </p:nvSpPr>
        <p:spPr>
          <a:xfrm>
            <a:off x="457110" y="1604520"/>
            <a:ext cx="4015710" cy="1896840"/>
          </a:xfrm>
          <a:prstGeom prst="rect">
            <a:avLst/>
          </a:prstGeom>
        </p:spPr>
        <p:txBody>
          <a:bodyPr lIns="0" tIns="0" rIns="0" bIns="0">
            <a:normAutofit/>
          </a:bodyPr>
          <a:lstStyle/>
          <a:p>
            <a:endParaRPr lang="en-US" sz="2400" b="0" strike="noStrike" spc="-1">
              <a:latin typeface="Arial"/>
            </a:endParaRPr>
          </a:p>
        </p:txBody>
      </p:sp>
      <p:sp>
        <p:nvSpPr>
          <p:cNvPr id="13" name="PlaceHolder 3"/>
          <p:cNvSpPr>
            <a:spLocks noGrp="1"/>
          </p:cNvSpPr>
          <p:nvPr>
            <p:ph type="body"/>
          </p:nvPr>
        </p:nvSpPr>
        <p:spPr>
          <a:xfrm>
            <a:off x="4673970" y="1604520"/>
            <a:ext cx="4015710" cy="3977280"/>
          </a:xfrm>
          <a:prstGeom prst="rect">
            <a:avLst/>
          </a:prstGeom>
        </p:spPr>
        <p:txBody>
          <a:bodyPr lIns="0" tIns="0" rIns="0" bIns="0">
            <a:normAutofit/>
          </a:bodyPr>
          <a:lstStyle/>
          <a:p>
            <a:endParaRPr lang="en-US" sz="2400" b="0" strike="noStrike" spc="-1">
              <a:latin typeface="Arial"/>
            </a:endParaRPr>
          </a:p>
        </p:txBody>
      </p:sp>
      <p:sp>
        <p:nvSpPr>
          <p:cNvPr id="14" name="PlaceHolder 4"/>
          <p:cNvSpPr>
            <a:spLocks noGrp="1"/>
          </p:cNvSpPr>
          <p:nvPr>
            <p:ph type="body"/>
          </p:nvPr>
        </p:nvSpPr>
        <p:spPr>
          <a:xfrm>
            <a:off x="457110" y="3682080"/>
            <a:ext cx="4015710" cy="189684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16" name="PlaceHolder 2"/>
          <p:cNvSpPr>
            <a:spLocks noGrp="1"/>
          </p:cNvSpPr>
          <p:nvPr>
            <p:ph type="body"/>
          </p:nvPr>
        </p:nvSpPr>
        <p:spPr>
          <a:xfrm>
            <a:off x="457110" y="1604520"/>
            <a:ext cx="4015710" cy="3977280"/>
          </a:xfrm>
          <a:prstGeom prst="rect">
            <a:avLst/>
          </a:prstGeom>
        </p:spPr>
        <p:txBody>
          <a:bodyPr lIns="0" tIns="0" rIns="0" bIns="0">
            <a:normAutofit/>
          </a:bodyPr>
          <a:lstStyle/>
          <a:p>
            <a:endParaRPr lang="en-US" sz="2400" b="0" strike="noStrike" spc="-1">
              <a:latin typeface="Arial"/>
            </a:endParaRPr>
          </a:p>
        </p:txBody>
      </p:sp>
      <p:sp>
        <p:nvSpPr>
          <p:cNvPr id="17" name="PlaceHolder 3"/>
          <p:cNvSpPr>
            <a:spLocks noGrp="1"/>
          </p:cNvSpPr>
          <p:nvPr>
            <p:ph type="body"/>
          </p:nvPr>
        </p:nvSpPr>
        <p:spPr>
          <a:xfrm>
            <a:off x="4673970" y="1604520"/>
            <a:ext cx="4015710" cy="1896840"/>
          </a:xfrm>
          <a:prstGeom prst="rect">
            <a:avLst/>
          </a:prstGeom>
        </p:spPr>
        <p:txBody>
          <a:bodyPr lIns="0" tIns="0" rIns="0" bIns="0">
            <a:normAutofit/>
          </a:bodyPr>
          <a:lstStyle/>
          <a:p>
            <a:endParaRPr lang="en-US" sz="2400" b="0" strike="noStrike" spc="-1">
              <a:latin typeface="Arial"/>
            </a:endParaRPr>
          </a:p>
        </p:txBody>
      </p:sp>
      <p:sp>
        <p:nvSpPr>
          <p:cNvPr id="18" name="PlaceHolder 4"/>
          <p:cNvSpPr>
            <a:spLocks noGrp="1"/>
          </p:cNvSpPr>
          <p:nvPr>
            <p:ph type="body"/>
          </p:nvPr>
        </p:nvSpPr>
        <p:spPr>
          <a:xfrm>
            <a:off x="4673970" y="3682080"/>
            <a:ext cx="4015710" cy="189684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endParaRPr lang="en-US" sz="3300" b="0" strike="noStrike" spc="-1">
              <a:latin typeface="Arial"/>
            </a:endParaRPr>
          </a:p>
        </p:txBody>
      </p:sp>
      <p:sp>
        <p:nvSpPr>
          <p:cNvPr id="20" name="PlaceHolder 2"/>
          <p:cNvSpPr>
            <a:spLocks noGrp="1"/>
          </p:cNvSpPr>
          <p:nvPr>
            <p:ph type="body"/>
          </p:nvPr>
        </p:nvSpPr>
        <p:spPr>
          <a:xfrm>
            <a:off x="457110" y="1604520"/>
            <a:ext cx="4015710" cy="1896840"/>
          </a:xfrm>
          <a:prstGeom prst="rect">
            <a:avLst/>
          </a:prstGeom>
        </p:spPr>
        <p:txBody>
          <a:bodyPr lIns="0" tIns="0" rIns="0" bIns="0">
            <a:normAutofit/>
          </a:bodyPr>
          <a:lstStyle/>
          <a:p>
            <a:endParaRPr lang="en-US" sz="2400" b="0" strike="noStrike" spc="-1">
              <a:latin typeface="Arial"/>
            </a:endParaRPr>
          </a:p>
        </p:txBody>
      </p:sp>
      <p:sp>
        <p:nvSpPr>
          <p:cNvPr id="21" name="PlaceHolder 3"/>
          <p:cNvSpPr>
            <a:spLocks noGrp="1"/>
          </p:cNvSpPr>
          <p:nvPr>
            <p:ph type="body"/>
          </p:nvPr>
        </p:nvSpPr>
        <p:spPr>
          <a:xfrm>
            <a:off x="4673970" y="1604520"/>
            <a:ext cx="4015710" cy="1896840"/>
          </a:xfrm>
          <a:prstGeom prst="rect">
            <a:avLst/>
          </a:prstGeom>
        </p:spPr>
        <p:txBody>
          <a:bodyPr lIns="0" tIns="0" rIns="0" bIns="0">
            <a:normAutofit/>
          </a:bodyPr>
          <a:lstStyle/>
          <a:p>
            <a:endParaRPr lang="en-US" sz="2400" b="0" strike="noStrike" spc="-1">
              <a:latin typeface="Arial"/>
            </a:endParaRPr>
          </a:p>
        </p:txBody>
      </p:sp>
      <p:sp>
        <p:nvSpPr>
          <p:cNvPr id="22" name="PlaceHolder 4"/>
          <p:cNvSpPr>
            <a:spLocks noGrp="1"/>
          </p:cNvSpPr>
          <p:nvPr>
            <p:ph type="body"/>
          </p:nvPr>
        </p:nvSpPr>
        <p:spPr>
          <a:xfrm>
            <a:off x="457110" y="3682080"/>
            <a:ext cx="8229330" cy="1896840"/>
          </a:xfrm>
          <a:prstGeom prst="rect">
            <a:avLst/>
          </a:prstGeom>
        </p:spPr>
        <p:txBody>
          <a:bodyPr lIns="0" tIns="0" rIns="0" bIns="0">
            <a:normAutofit/>
          </a:bodyPr>
          <a:lstStyle/>
          <a:p>
            <a:endParaRPr lang="en-US" sz="24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110" y="273600"/>
            <a:ext cx="8229330" cy="1144800"/>
          </a:xfrm>
          <a:prstGeom prst="rect">
            <a:avLst/>
          </a:prstGeom>
        </p:spPr>
        <p:txBody>
          <a:bodyPr lIns="0" tIns="0" rIns="0" bIns="0" anchor="ctr">
            <a:noAutofit/>
          </a:bodyPr>
          <a:lstStyle/>
          <a:p>
            <a:pPr algn="ctr"/>
            <a:r>
              <a:rPr lang="ja-JP" altLang="en-US" sz="3300" b="0" strike="noStrike" spc="-1">
                <a:latin typeface="Arial"/>
              </a:rPr>
              <a:t>タイトルテキストの書式を編集するにはクリックします。</a:t>
            </a:r>
            <a:endParaRPr lang="en-US" sz="3300" b="0" strike="noStrike" spc="-1">
              <a:latin typeface="Arial"/>
            </a:endParaRPr>
          </a:p>
        </p:txBody>
      </p:sp>
      <p:sp>
        <p:nvSpPr>
          <p:cNvPr id="3" name="PlaceHolder 2"/>
          <p:cNvSpPr>
            <a:spLocks noGrp="1"/>
          </p:cNvSpPr>
          <p:nvPr>
            <p:ph type="body"/>
          </p:nvPr>
        </p:nvSpPr>
        <p:spPr>
          <a:xfrm>
            <a:off x="457110" y="1604520"/>
            <a:ext cx="822933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ja-JP" altLang="en-US" sz="2400" b="0" strike="noStrike" spc="-1">
                <a:latin typeface="Arial"/>
              </a:rPr>
              <a:t>アウトラインテキストの書式を編集するにはクリックします。</a:t>
            </a:r>
            <a:endParaRPr lang="en-US" sz="2400" b="0" strike="noStrike" spc="-1">
              <a:latin typeface="Arial"/>
            </a:endParaRPr>
          </a:p>
          <a:p>
            <a:pPr marL="648000" lvl="1" indent="-243000">
              <a:spcBef>
                <a:spcPts val="851"/>
              </a:spcBef>
              <a:buClr>
                <a:srgbClr val="000000"/>
              </a:buClr>
              <a:buSzPct val="75000"/>
              <a:buFont typeface="Symbol" charset="2"/>
              <a:buChar char=""/>
            </a:pPr>
            <a:r>
              <a:rPr lang="en-US" sz="2100" b="0" strike="noStrike" spc="-1">
                <a:latin typeface="Arial"/>
              </a:rPr>
              <a:t>2</a:t>
            </a:r>
            <a:r>
              <a:rPr lang="ja-JP" altLang="en-US" sz="2100" b="0" strike="noStrike" spc="-1">
                <a:latin typeface="Arial"/>
              </a:rPr>
              <a:t>レベル目のアウトライン</a:t>
            </a:r>
            <a:endParaRPr lang="en-US" sz="2100" b="0" strike="noStrike" spc="-1">
              <a:latin typeface="Arial"/>
            </a:endParaRPr>
          </a:p>
          <a:p>
            <a:pPr marL="972000" lvl="2" indent="-216000">
              <a:spcBef>
                <a:spcPts val="638"/>
              </a:spcBef>
              <a:buClr>
                <a:srgbClr val="000000"/>
              </a:buClr>
              <a:buSzPct val="45000"/>
              <a:buFont typeface="Wingdings" charset="2"/>
              <a:buChar char=""/>
            </a:pPr>
            <a:r>
              <a:rPr lang="en-US" sz="1800" b="0" strike="noStrike" spc="-1">
                <a:latin typeface="Arial"/>
              </a:rPr>
              <a:t>3</a:t>
            </a:r>
            <a:r>
              <a:rPr lang="ja-JP" altLang="en-US" sz="1800" b="0" strike="noStrike" spc="-1">
                <a:latin typeface="Arial"/>
              </a:rPr>
              <a:t>レベル目のアウトライン</a:t>
            </a:r>
            <a:endParaRPr lang="en-US" sz="1800" b="0" strike="noStrike" spc="-1">
              <a:latin typeface="Arial"/>
            </a:endParaRPr>
          </a:p>
          <a:p>
            <a:pPr marL="1296000" lvl="3" indent="-162000">
              <a:spcBef>
                <a:spcPts val="425"/>
              </a:spcBef>
              <a:buClr>
                <a:srgbClr val="000000"/>
              </a:buClr>
              <a:buSzPct val="75000"/>
              <a:buFont typeface="Symbol" charset="2"/>
              <a:buChar char=""/>
            </a:pPr>
            <a:r>
              <a:rPr lang="en-US" sz="1500" b="0" strike="noStrike" spc="-1">
                <a:latin typeface="Arial"/>
              </a:rPr>
              <a:t>4</a:t>
            </a:r>
            <a:r>
              <a:rPr lang="ja-JP" altLang="en-US" sz="1500" b="0" strike="noStrike" spc="-1">
                <a:latin typeface="Arial"/>
              </a:rPr>
              <a:t>レベル目のアウトライン</a:t>
            </a:r>
            <a:endParaRPr lang="en-US" sz="1500" b="0" strike="noStrike" spc="-1">
              <a:latin typeface="Arial"/>
            </a:endParaRPr>
          </a:p>
          <a:p>
            <a:pPr marL="1620000" lvl="4" indent="-162000">
              <a:spcBef>
                <a:spcPts val="212"/>
              </a:spcBef>
              <a:buClr>
                <a:srgbClr val="000000"/>
              </a:buClr>
              <a:buSzPct val="45000"/>
              <a:buFont typeface="Wingdings" charset="2"/>
              <a:buChar char=""/>
            </a:pPr>
            <a:r>
              <a:rPr lang="en-US" sz="1500" b="0" strike="noStrike" spc="-1">
                <a:latin typeface="Arial"/>
              </a:rPr>
              <a:t>5</a:t>
            </a:r>
            <a:r>
              <a:rPr lang="ja-JP" altLang="en-US" sz="1500" b="0" strike="noStrike" spc="-1">
                <a:latin typeface="Arial"/>
              </a:rPr>
              <a:t>レベル目のアウトライン</a:t>
            </a:r>
            <a:endParaRPr lang="en-US" sz="1500" b="0" strike="noStrike" spc="-1">
              <a:latin typeface="Arial"/>
            </a:endParaRPr>
          </a:p>
          <a:p>
            <a:pPr marL="1944000" lvl="5" indent="-162000">
              <a:spcBef>
                <a:spcPts val="212"/>
              </a:spcBef>
              <a:buClr>
                <a:srgbClr val="000000"/>
              </a:buClr>
              <a:buSzPct val="45000"/>
              <a:buFont typeface="Wingdings" charset="2"/>
              <a:buChar char=""/>
            </a:pPr>
            <a:r>
              <a:rPr lang="en-US" sz="1500" b="0" strike="noStrike" spc="-1">
                <a:latin typeface="Arial"/>
              </a:rPr>
              <a:t>6</a:t>
            </a:r>
            <a:r>
              <a:rPr lang="ja-JP" altLang="en-US" sz="1500" b="0" strike="noStrike" spc="-1">
                <a:latin typeface="Arial"/>
              </a:rPr>
              <a:t>レベル目のアウトライン</a:t>
            </a:r>
            <a:endParaRPr lang="en-US" sz="1500" b="0" strike="noStrike" spc="-1">
              <a:latin typeface="Arial"/>
            </a:endParaRPr>
          </a:p>
          <a:p>
            <a:pPr marL="2268000" lvl="6" indent="-162000">
              <a:spcBef>
                <a:spcPts val="212"/>
              </a:spcBef>
              <a:buClr>
                <a:srgbClr val="000000"/>
              </a:buClr>
              <a:buSzPct val="45000"/>
              <a:buFont typeface="Wingdings" charset="2"/>
              <a:buChar char=""/>
            </a:pPr>
            <a:r>
              <a:rPr lang="en-US" sz="1500" b="0" strike="noStrike" spc="-1">
                <a:latin typeface="Arial"/>
              </a:rPr>
              <a:t>7</a:t>
            </a:r>
            <a:r>
              <a:rPr lang="ja-JP" altLang="en-US" sz="1500" b="0" strike="noStrike" spc="-1">
                <a:latin typeface="Arial"/>
              </a:rPr>
              <a:t>レベル目のアウトライン</a:t>
            </a:r>
            <a:endParaRPr lang="en-US" sz="15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324000" indent="-243000" algn="l" defTabSz="685800" rtl="0" eaLnBrk="1" latinLnBrk="0" hangingPunct="1">
        <a:lnSpc>
          <a:spcPct val="90000"/>
        </a:lnSpc>
        <a:spcBef>
          <a:spcPts val="1063"/>
        </a:spcBef>
        <a:buClr>
          <a:srgbClr val="000000"/>
        </a:buClr>
        <a:buSzPct val="45000"/>
        <a:buFont typeface="Wingdings"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96.png"/><Relationship Id="rId18" Type="http://schemas.openxmlformats.org/officeDocument/2006/relationships/image" Target="../media/image100.png"/><Relationship Id="rId3" Type="http://schemas.openxmlformats.org/officeDocument/2006/relationships/image" Target="../media/image89.png"/><Relationship Id="rId7" Type="http://schemas.openxmlformats.org/officeDocument/2006/relationships/image" Target="../media/image60.png"/><Relationship Id="rId12" Type="http://schemas.openxmlformats.org/officeDocument/2006/relationships/image" Target="../media/image15.PNG"/><Relationship Id="rId17" Type="http://schemas.openxmlformats.org/officeDocument/2006/relationships/image" Target="../media/image99.png"/><Relationship Id="rId2" Type="http://schemas.openxmlformats.org/officeDocument/2006/relationships/image" Target="../media/image88.png"/><Relationship Id="rId16" Type="http://schemas.openxmlformats.org/officeDocument/2006/relationships/image" Target="../media/image98.png"/><Relationship Id="rId20"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84.svg"/><Relationship Id="rId15" Type="http://schemas.openxmlformats.org/officeDocument/2006/relationships/image" Target="../media/image16.jpg"/><Relationship Id="rId10" Type="http://schemas.openxmlformats.org/officeDocument/2006/relationships/image" Target="../media/image94.png"/><Relationship Id="rId19" Type="http://schemas.openxmlformats.org/officeDocument/2006/relationships/image" Target="../media/image101.png"/><Relationship Id="rId4" Type="http://schemas.openxmlformats.org/officeDocument/2006/relationships/image" Target="../media/image83.png"/><Relationship Id="rId9" Type="http://schemas.openxmlformats.org/officeDocument/2006/relationships/image" Target="../media/image93.png"/><Relationship Id="rId14"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90.png"/><Relationship Id="rId18" Type="http://schemas.openxmlformats.org/officeDocument/2006/relationships/image" Target="../media/image115.png"/><Relationship Id="rId3" Type="http://schemas.openxmlformats.org/officeDocument/2006/relationships/image" Target="../media/image61.svg"/><Relationship Id="rId7" Type="http://schemas.openxmlformats.org/officeDocument/2006/relationships/image" Target="../media/image106.png"/><Relationship Id="rId12" Type="http://schemas.openxmlformats.org/officeDocument/2006/relationships/image" Target="../media/image87.png"/><Relationship Id="rId17" Type="http://schemas.openxmlformats.org/officeDocument/2006/relationships/image" Target="../media/image114.png"/><Relationship Id="rId2" Type="http://schemas.openxmlformats.org/officeDocument/2006/relationships/image" Target="../media/image60.png"/><Relationship Id="rId16"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5.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5.PNG"/><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86.png"/><Relationship Id="rId4" Type="http://schemas.openxmlformats.org/officeDocument/2006/relationships/image" Target="../media/image97.PNG"/><Relationship Id="rId9" Type="http://schemas.openxmlformats.org/officeDocument/2006/relationships/image" Target="../media/image102.png"/></Relationships>
</file>

<file path=ppt/slides/_rels/slide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3.emf"/><Relationship Id="rId7" Type="http://schemas.openxmlformats.org/officeDocument/2006/relationships/image" Target="../media/image48.sv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11.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6.PNG"/><Relationship Id="rId2" Type="http://schemas.openxmlformats.org/officeDocument/2006/relationships/image" Target="../media/image1160.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10.png"/><Relationship Id="rId4" Type="http://schemas.openxmlformats.org/officeDocument/2006/relationships/image" Target="../media/image117.emf"/></Relationships>
</file>

<file path=ppt/slides/_rels/slide1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7.emf"/><Relationship Id="rId7" Type="http://schemas.openxmlformats.org/officeDocument/2006/relationships/image" Target="../media/image61.svg"/><Relationship Id="rId2" Type="http://schemas.openxmlformats.org/officeDocument/2006/relationships/image" Target="../media/image1210.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27.png"/><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8.emf"/><Relationship Id="rId7"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10.png"/><Relationship Id="rId4" Type="http://schemas.openxmlformats.org/officeDocument/2006/relationships/image" Target="../media/image1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image" Target="../media/image126.PN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10.png"/><Relationship Id="rId4" Type="http://schemas.openxmlformats.org/officeDocument/2006/relationships/image" Target="../media/image131.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2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svg"/><Relationship Id="rId3" Type="http://schemas.openxmlformats.org/officeDocument/2006/relationships/image" Target="../media/image152.png"/><Relationship Id="rId7" Type="http://schemas.openxmlformats.org/officeDocument/2006/relationships/image" Target="../media/image154.svg"/><Relationship Id="rId12" Type="http://schemas.openxmlformats.org/officeDocument/2006/relationships/image" Target="../media/image159.png"/><Relationship Id="rId2" Type="http://schemas.openxmlformats.org/officeDocument/2006/relationships/image" Target="../media/image151.jpg"/><Relationship Id="rId1" Type="http://schemas.openxmlformats.org/officeDocument/2006/relationships/slideLayout" Target="../slideLayouts/slideLayout1.xml"/><Relationship Id="rId6" Type="http://schemas.openxmlformats.org/officeDocument/2006/relationships/image" Target="../media/image153.png"/><Relationship Id="rId11" Type="http://schemas.openxmlformats.org/officeDocument/2006/relationships/image" Target="../media/image158.svg"/><Relationship Id="rId5" Type="http://schemas.openxmlformats.org/officeDocument/2006/relationships/image" Target="../media/image21.jpg"/><Relationship Id="rId10" Type="http://schemas.openxmlformats.org/officeDocument/2006/relationships/image" Target="../media/image157.png"/><Relationship Id="rId4" Type="http://schemas.openxmlformats.org/officeDocument/2006/relationships/image" Target="../media/image15.PNG"/><Relationship Id="rId9" Type="http://schemas.openxmlformats.org/officeDocument/2006/relationships/image" Target="../media/image156.sv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7.png"/><Relationship Id="rId26" Type="http://schemas.openxmlformats.org/officeDocument/2006/relationships/image" Target="../media/image35.png"/><Relationship Id="rId3" Type="http://schemas.openxmlformats.org/officeDocument/2006/relationships/image" Target="../media/image161.gif"/><Relationship Id="rId7" Type="http://schemas.openxmlformats.org/officeDocument/2006/relationships/image" Target="../media/image25.png"/><Relationship Id="rId12" Type="http://schemas.openxmlformats.org/officeDocument/2006/relationships/image" Target="../media/image20.PNG"/><Relationship Id="rId25"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g"/><Relationship Id="rId11" Type="http://schemas.openxmlformats.org/officeDocument/2006/relationships/image" Target="../media/image166.png"/><Relationship Id="rId24" Type="http://schemas.openxmlformats.org/officeDocument/2006/relationships/image" Target="../media/image31.png"/><Relationship Id="rId5" Type="http://schemas.openxmlformats.org/officeDocument/2006/relationships/image" Target="../media/image15.PNG"/><Relationship Id="rId15" Type="http://schemas.openxmlformats.org/officeDocument/2006/relationships/image" Target="../media/image16.jpg"/><Relationship Id="rId28" Type="http://schemas.openxmlformats.org/officeDocument/2006/relationships/image" Target="../media/image170.png"/><Relationship Id="rId10" Type="http://schemas.openxmlformats.org/officeDocument/2006/relationships/image" Target="../media/image165.png"/><Relationship Id="rId4" Type="http://schemas.openxmlformats.org/officeDocument/2006/relationships/image" Target="../media/image162.gif"/><Relationship Id="rId9" Type="http://schemas.openxmlformats.org/officeDocument/2006/relationships/image" Target="../media/image164.png"/><Relationship Id="rId14" Type="http://schemas.openxmlformats.org/officeDocument/2006/relationships/image" Target="../media/image168.png"/><Relationship Id="rId27" Type="http://schemas.openxmlformats.org/officeDocument/2006/relationships/image" Target="../media/image163.gif"/></Relationships>
</file>

<file path=ppt/slides/_rels/slide29.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69.png"/><Relationship Id="rId7" Type="http://schemas.openxmlformats.org/officeDocument/2006/relationships/image" Target="../media/image1350.PNG"/><Relationship Id="rId2" Type="http://schemas.openxmlformats.org/officeDocument/2006/relationships/image" Target="../media/image1320.png"/><Relationship Id="rId1" Type="http://schemas.openxmlformats.org/officeDocument/2006/relationships/slideLayout" Target="../slideLayouts/slideLayout1.xml"/><Relationship Id="rId6" Type="http://schemas.openxmlformats.org/officeDocument/2006/relationships/image" Target="../media/image1340.PNG"/><Relationship Id="rId11" Type="http://schemas.openxmlformats.org/officeDocument/2006/relationships/image" Target="../media/image1390.PNG"/><Relationship Id="rId5" Type="http://schemas.openxmlformats.org/officeDocument/2006/relationships/image" Target="../media/image16.jpg"/><Relationship Id="rId10" Type="http://schemas.openxmlformats.org/officeDocument/2006/relationships/image" Target="../media/image1380.PNG"/><Relationship Id="rId4" Type="http://schemas.openxmlformats.org/officeDocument/2006/relationships/image" Target="../media/image15.PNG"/><Relationship Id="rId9" Type="http://schemas.openxmlformats.org/officeDocument/2006/relationships/image" Target="../media/image137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5.png"/><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75.svg"/></Relationships>
</file>

<file path=ppt/slides/_rels/slide33.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180.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svg"/><Relationship Id="rId3"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21.jp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8" Type="http://schemas.openxmlformats.org/officeDocument/2006/relationships/image" Target="../media/image36.png"/><Relationship Id="rId26" Type="http://schemas.openxmlformats.org/officeDocument/2006/relationships/image" Target="../media/image35.png"/><Relationship Id="rId3" Type="http://schemas.openxmlformats.org/officeDocument/2006/relationships/image" Target="../media/image22.gif"/><Relationship Id="rId21" Type="http://schemas.openxmlformats.org/officeDocument/2006/relationships/image" Target="../media/image33.png"/><Relationship Id="rId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4.xml"/><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5.png"/><Relationship Id="rId24" Type="http://schemas.openxmlformats.org/officeDocument/2006/relationships/image" Target="../media/image31.png"/><Relationship Id="rId5" Type="http://schemas.openxmlformats.org/officeDocument/2006/relationships/image" Target="../media/image21.jpg"/><Relationship Id="rId23" Type="http://schemas.openxmlformats.org/officeDocument/2006/relationships/image" Target="../media/image23.gif"/><Relationship Id="rId10" Type="http://schemas.openxmlformats.org/officeDocument/2006/relationships/image" Target="../media/image29.png"/><Relationship Id="rId19"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8.png"/><Relationship Id="rId22" Type="http://schemas.openxmlformats.org/officeDocument/2006/relationships/image" Target="../media/image16.jpg"/><Relationship Id="rId27"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18" Type="http://schemas.openxmlformats.org/officeDocument/2006/relationships/image" Target="../media/image55.png"/><Relationship Id="rId3" Type="http://schemas.openxmlformats.org/officeDocument/2006/relationships/image" Target="../media/image47.png"/><Relationship Id="rId21" Type="http://schemas.openxmlformats.org/officeDocument/2006/relationships/image" Target="../media/image57.png"/><Relationship Id="rId7" Type="http://schemas.openxmlformats.org/officeDocument/2006/relationships/image" Target="../media/image15.PNG"/><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16.jp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51.png"/><Relationship Id="rId19" Type="http://schemas.openxmlformats.org/officeDocument/2006/relationships/image" Target="../media/image19.png"/><Relationship Id="rId4" Type="http://schemas.openxmlformats.org/officeDocument/2006/relationships/image" Target="../media/image48.svg"/><Relationship Id="rId9" Type="http://schemas.openxmlformats.org/officeDocument/2006/relationships/image" Target="../media/image50.png"/><Relationship Id="rId22" Type="http://schemas.openxmlformats.org/officeDocument/2006/relationships/image" Target="../media/image58.png"/></Relationships>
</file>

<file path=ppt/slides/_rels/slide8.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16.jpg"/><Relationship Id="rId3" Type="http://schemas.openxmlformats.org/officeDocument/2006/relationships/image" Target="../media/image15.PNG"/><Relationship Id="rId21" Type="http://schemas.openxmlformats.org/officeDocument/2006/relationships/image" Target="../media/image58.png"/><Relationship Id="rId12" Type="http://schemas.openxmlformats.org/officeDocument/2006/relationships/image" Target="../media/image61.svg"/><Relationship Id="rId17" Type="http://schemas.openxmlformats.org/officeDocument/2006/relationships/image" Target="../media/image52.png"/><Relationship Id="rId2" Type="http://schemas.openxmlformats.org/officeDocument/2006/relationships/notesSlide" Target="../notesSlides/notesSlide7.xml"/><Relationship Id="rId16" Type="http://schemas.openxmlformats.org/officeDocument/2006/relationships/image" Target="../media/image66.png"/><Relationship Id="rId20" Type="http://schemas.openxmlformats.org/officeDocument/2006/relationships/image" Target="../media/image57.png"/><Relationship Id="rId1" Type="http://schemas.openxmlformats.org/officeDocument/2006/relationships/slideLayout" Target="../slideLayouts/slideLayout1.xml"/><Relationship Id="rId11" Type="http://schemas.openxmlformats.org/officeDocument/2006/relationships/image" Target="../media/image60.png"/><Relationship Id="rId5" Type="http://schemas.openxmlformats.org/officeDocument/2006/relationships/image" Target="../media/image53.PNG"/><Relationship Id="rId15" Type="http://schemas.openxmlformats.org/officeDocument/2006/relationships/image" Target="../media/image64.png"/><Relationship Id="rId23" Type="http://schemas.openxmlformats.org/officeDocument/2006/relationships/image" Target="../media/image69.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72.png"/><Relationship Id="rId14" Type="http://schemas.openxmlformats.org/officeDocument/2006/relationships/image" Target="../media/image49.png"/><Relationship Id="rId22"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1.svg"/><Relationship Id="rId18" Type="http://schemas.openxmlformats.org/officeDocument/2006/relationships/image" Target="../media/image81.png"/><Relationship Id="rId3" Type="http://schemas.openxmlformats.org/officeDocument/2006/relationships/image" Target="../media/image15.PNG"/><Relationship Id="rId7" Type="http://schemas.openxmlformats.org/officeDocument/2006/relationships/image" Target="../media/image74.png"/><Relationship Id="rId12" Type="http://schemas.openxmlformats.org/officeDocument/2006/relationships/image" Target="../media/image60.png"/><Relationship Id="rId17" Type="http://schemas.openxmlformats.org/officeDocument/2006/relationships/image" Target="../media/image80.png"/><Relationship Id="rId2" Type="http://schemas.openxmlformats.org/officeDocument/2006/relationships/notesSlide" Target="../notesSlides/notesSlide8.xml"/><Relationship Id="rId16"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78.png"/><Relationship Id="rId10" Type="http://schemas.openxmlformats.org/officeDocument/2006/relationships/image" Target="../media/image16.jpg"/><Relationship Id="rId19"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1">
            <a:extLst>
              <a:ext uri="{FF2B5EF4-FFF2-40B4-BE49-F238E27FC236}">
                <a16:creationId xmlns:a16="http://schemas.microsoft.com/office/drawing/2014/main" id="{94BFD78E-9F88-4E7A-8CCA-CB5813FDB431}"/>
              </a:ext>
            </a:extLst>
          </p:cNvPr>
          <p:cNvSpPr/>
          <p:nvPr/>
        </p:nvSpPr>
        <p:spPr>
          <a:xfrm flipV="1">
            <a:off x="90681" y="1262723"/>
            <a:ext cx="8962146" cy="8672"/>
          </a:xfrm>
          <a:prstGeom prst="line">
            <a:avLst/>
          </a:prstGeom>
          <a:ln w="12600">
            <a:solidFill>
              <a:schemeClr val="accent6">
                <a:lumMod val="50000"/>
              </a:schemeClr>
            </a:solidFill>
          </a:ln>
        </p:spPr>
        <p:style>
          <a:lnRef idx="1">
            <a:schemeClr val="dk1"/>
          </a:lnRef>
          <a:fillRef idx="0">
            <a:schemeClr val="dk1"/>
          </a:fillRef>
          <a:effectRef idx="0">
            <a:schemeClr val="dk1"/>
          </a:effectRef>
          <a:fontRef idx="minor"/>
        </p:style>
      </p:sp>
      <p:sp>
        <p:nvSpPr>
          <p:cNvPr id="10" name="Line 1">
            <a:extLst>
              <a:ext uri="{FF2B5EF4-FFF2-40B4-BE49-F238E27FC236}">
                <a16:creationId xmlns:a16="http://schemas.microsoft.com/office/drawing/2014/main" id="{A3C537B8-F0DA-4648-9649-0471487BBF10}"/>
              </a:ext>
            </a:extLst>
          </p:cNvPr>
          <p:cNvSpPr/>
          <p:nvPr/>
        </p:nvSpPr>
        <p:spPr>
          <a:xfrm flipV="1">
            <a:off x="90681" y="5595277"/>
            <a:ext cx="8962146" cy="8672"/>
          </a:xfrm>
          <a:prstGeom prst="line">
            <a:avLst/>
          </a:prstGeom>
          <a:ln w="12600">
            <a:solidFill>
              <a:schemeClr val="accent6">
                <a:lumMod val="50000"/>
              </a:schemeClr>
            </a:solidFill>
          </a:ln>
        </p:spPr>
        <p:style>
          <a:lnRef idx="1">
            <a:schemeClr val="dk1"/>
          </a:lnRef>
          <a:fillRef idx="0">
            <a:schemeClr val="dk1"/>
          </a:fillRef>
          <a:effectRef idx="0">
            <a:schemeClr val="dk1"/>
          </a:effectRef>
          <a:fontRef idx="minor"/>
        </p:style>
      </p:sp>
      <p:sp>
        <p:nvSpPr>
          <p:cNvPr id="11" name="CustomShape 2">
            <a:extLst>
              <a:ext uri="{FF2B5EF4-FFF2-40B4-BE49-F238E27FC236}">
                <a16:creationId xmlns:a16="http://schemas.microsoft.com/office/drawing/2014/main" id="{955B4C59-0ECF-4D9C-AF63-8F20A29FA46C}"/>
              </a:ext>
            </a:extLst>
          </p:cNvPr>
          <p:cNvSpPr/>
          <p:nvPr/>
        </p:nvSpPr>
        <p:spPr>
          <a:xfrm>
            <a:off x="90681" y="1407990"/>
            <a:ext cx="5494230" cy="375936"/>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ja-JP" altLang="en-US" sz="2000" spc="-1" dirty="0">
                <a:latin typeface="Arial"/>
              </a:rPr>
              <a:t>令和</a:t>
            </a:r>
            <a:r>
              <a:rPr lang="en-US" altLang="ja-JP" sz="2000" spc="-1" dirty="0">
                <a:latin typeface="Arial"/>
              </a:rPr>
              <a:t>2</a:t>
            </a:r>
            <a:r>
              <a:rPr lang="ja-JP" altLang="en-US" sz="2000" spc="-1" dirty="0">
                <a:latin typeface="Arial"/>
              </a:rPr>
              <a:t>年　修士論文発表会</a:t>
            </a:r>
            <a:endParaRPr lang="en-US" sz="2000" spc="-1" dirty="0">
              <a:latin typeface="Arial"/>
            </a:endParaRPr>
          </a:p>
        </p:txBody>
      </p:sp>
      <p:sp>
        <p:nvSpPr>
          <p:cNvPr id="12" name="CustomShape 2">
            <a:extLst>
              <a:ext uri="{FF2B5EF4-FFF2-40B4-BE49-F238E27FC236}">
                <a16:creationId xmlns:a16="http://schemas.microsoft.com/office/drawing/2014/main" id="{5D7F51F7-7E1F-4CFB-BFD8-49040FC1C53C}"/>
              </a:ext>
            </a:extLst>
          </p:cNvPr>
          <p:cNvSpPr/>
          <p:nvPr/>
        </p:nvSpPr>
        <p:spPr>
          <a:xfrm>
            <a:off x="834072" y="2199220"/>
            <a:ext cx="8130746" cy="1053044"/>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3200" spc="-1" dirty="0">
                <a:latin typeface="Arial"/>
              </a:rPr>
              <a:t>　　　　</a:t>
            </a:r>
            <a:r>
              <a:rPr lang="en-US" sz="3200" spc="-1" dirty="0">
                <a:latin typeface="Arial"/>
              </a:rPr>
              <a:t>Poisson</a:t>
            </a:r>
            <a:r>
              <a:rPr lang="ja-JP" altLang="en-US" sz="3200" spc="-1" dirty="0">
                <a:latin typeface="Arial"/>
              </a:rPr>
              <a:t>効果を考慮した</a:t>
            </a:r>
            <a:endParaRPr lang="en-US" altLang="ja-JP" sz="3200" spc="-1" dirty="0">
              <a:latin typeface="Arial"/>
            </a:endParaRPr>
          </a:p>
          <a:p>
            <a:pPr>
              <a:lnSpc>
                <a:spcPct val="100000"/>
              </a:lnSpc>
            </a:pPr>
            <a:r>
              <a:rPr lang="ja-JP" altLang="en-US" sz="3200" spc="-1" dirty="0">
                <a:latin typeface="Arial"/>
              </a:rPr>
              <a:t>一般化梁の定式化とその有限要素の開発</a:t>
            </a:r>
            <a:endParaRPr lang="en-US" sz="3200" spc="-1" dirty="0">
              <a:latin typeface="Arial"/>
            </a:endParaRPr>
          </a:p>
        </p:txBody>
      </p:sp>
      <p:sp>
        <p:nvSpPr>
          <p:cNvPr id="13" name="CustomShape 2">
            <a:extLst>
              <a:ext uri="{FF2B5EF4-FFF2-40B4-BE49-F238E27FC236}">
                <a16:creationId xmlns:a16="http://schemas.microsoft.com/office/drawing/2014/main" id="{8C35472D-1839-4476-9A28-FA4A7879E448}"/>
              </a:ext>
            </a:extLst>
          </p:cNvPr>
          <p:cNvSpPr/>
          <p:nvPr/>
        </p:nvSpPr>
        <p:spPr>
          <a:xfrm>
            <a:off x="3498883" y="3838233"/>
            <a:ext cx="2407647" cy="683712"/>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000" spc="-1" dirty="0">
                <a:latin typeface="Arial"/>
              </a:rPr>
              <a:t>構造強度学研究室</a:t>
            </a:r>
            <a:endParaRPr lang="en-US" altLang="ja-JP" sz="2000" spc="-1" dirty="0">
              <a:latin typeface="Arial"/>
            </a:endParaRPr>
          </a:p>
          <a:p>
            <a:pPr>
              <a:lnSpc>
                <a:spcPct val="100000"/>
              </a:lnSpc>
            </a:pPr>
            <a:r>
              <a:rPr lang="ja-JP" altLang="en-US" sz="2000" spc="-1" dirty="0">
                <a:latin typeface="Arial"/>
              </a:rPr>
              <a:t>　　 田淵航</a:t>
            </a:r>
            <a:endParaRPr lang="en-US" sz="2000" spc="-1" dirty="0">
              <a:latin typeface="Arial"/>
            </a:endParaRPr>
          </a:p>
        </p:txBody>
      </p:sp>
      <p:sp>
        <p:nvSpPr>
          <p:cNvPr id="14" name="CustomShape 2">
            <a:extLst>
              <a:ext uri="{FF2B5EF4-FFF2-40B4-BE49-F238E27FC236}">
                <a16:creationId xmlns:a16="http://schemas.microsoft.com/office/drawing/2014/main" id="{4EB2B35F-A508-455E-AA4C-048037BC9380}"/>
              </a:ext>
            </a:extLst>
          </p:cNvPr>
          <p:cNvSpPr/>
          <p:nvPr/>
        </p:nvSpPr>
        <p:spPr>
          <a:xfrm>
            <a:off x="3759367" y="5074074"/>
            <a:ext cx="1888916" cy="37593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000" spc="-1" dirty="0">
                <a:latin typeface="Arial"/>
              </a:rPr>
              <a:t>2021</a:t>
            </a:r>
            <a:r>
              <a:rPr lang="ja-JP" altLang="en-US" sz="2000" spc="-1" dirty="0">
                <a:latin typeface="Arial"/>
              </a:rPr>
              <a:t>年</a:t>
            </a:r>
            <a:r>
              <a:rPr lang="en-US" altLang="ja-JP" sz="2000" spc="-1" dirty="0">
                <a:latin typeface="Arial"/>
              </a:rPr>
              <a:t>2</a:t>
            </a:r>
            <a:r>
              <a:rPr lang="ja-JP" altLang="en-US" sz="2000" spc="-1" dirty="0">
                <a:latin typeface="Arial"/>
              </a:rPr>
              <a:t>月</a:t>
            </a:r>
            <a:r>
              <a:rPr lang="en-US" altLang="ja-JP" sz="2000" spc="-1" dirty="0">
                <a:latin typeface="Arial"/>
              </a:rPr>
              <a:t>9</a:t>
            </a:r>
            <a:r>
              <a:rPr lang="ja-JP" altLang="en-US" sz="2000" spc="-1" dirty="0">
                <a:latin typeface="Arial"/>
              </a:rPr>
              <a:t>日</a:t>
            </a:r>
            <a:endParaRPr lang="en-US" sz="2000" spc="-1" dirty="0">
              <a:latin typeface="Arial"/>
            </a:endParaRPr>
          </a:p>
        </p:txBody>
      </p:sp>
    </p:spTree>
    <p:extLst>
      <p:ext uri="{BB962C8B-B14F-4D97-AF65-F5344CB8AC3E}">
        <p14:creationId xmlns:p14="http://schemas.microsoft.com/office/powerpoint/2010/main" val="91684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36" name="CustomShape 2">
            <a:extLst>
              <a:ext uri="{FF2B5EF4-FFF2-40B4-BE49-F238E27FC236}">
                <a16:creationId xmlns:a16="http://schemas.microsoft.com/office/drawing/2014/main" id="{FA7D78CA-6D2C-4EE1-9A36-80C4664EACFE}"/>
              </a:ext>
            </a:extLst>
          </p:cNvPr>
          <p:cNvSpPr/>
          <p:nvPr/>
        </p:nvSpPr>
        <p:spPr>
          <a:xfrm>
            <a:off x="8207013" y="37068"/>
            <a:ext cx="93698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9/12</a:t>
            </a: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D77CF7F2-1850-4B8F-9F5C-6AF7A3EC525D}"/>
                  </a:ext>
                </a:extLst>
              </p:cNvPr>
              <p:cNvSpPr txBox="1"/>
              <p:nvPr/>
            </p:nvSpPr>
            <p:spPr>
              <a:xfrm>
                <a:off x="3869069" y="4256244"/>
                <a:ext cx="137233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0" i="1" smtClean="0">
                          <a:latin typeface="Cambria Math" panose="02040503050406030204" pitchFamily="18" charset="0"/>
                        </a:rPr>
                        <m:t>𝜈</m:t>
                      </m:r>
                      <m:r>
                        <a:rPr kumimoji="1" lang="en-US" altLang="ja-JP" sz="2000" b="0" i="1" smtClean="0">
                          <a:latin typeface="Cambria Math" panose="02040503050406030204" pitchFamily="18" charset="0"/>
                        </a:rPr>
                        <m:t>=0.</m:t>
                      </m:r>
                      <m:r>
                        <a:rPr kumimoji="1" lang="en-US" altLang="ja-JP" sz="2000" b="0" i="0" smtClean="0">
                          <a:latin typeface="Cambria Math" panose="02040503050406030204" pitchFamily="18" charset="0"/>
                        </a:rPr>
                        <m:t>3</m:t>
                      </m:r>
                    </m:oMath>
                  </m:oMathPara>
                </a14:m>
                <a:endParaRPr kumimoji="1" lang="ja-JP" altLang="en-US" sz="2000" dirty="0"/>
              </a:p>
            </p:txBody>
          </p:sp>
        </mc:Choice>
        <mc:Fallback xmlns="">
          <p:sp>
            <p:nvSpPr>
              <p:cNvPr id="38" name="テキスト ボックス 37">
                <a:extLst>
                  <a:ext uri="{FF2B5EF4-FFF2-40B4-BE49-F238E27FC236}">
                    <a16:creationId xmlns:a16="http://schemas.microsoft.com/office/drawing/2014/main" id="{D77CF7F2-1850-4B8F-9F5C-6AF7A3EC525D}"/>
                  </a:ext>
                </a:extLst>
              </p:cNvPr>
              <p:cNvSpPr txBox="1">
                <a:spLocks noRot="1" noChangeAspect="1" noMove="1" noResize="1" noEditPoints="1" noAdjustHandles="1" noChangeArrowheads="1" noChangeShapeType="1" noTextEdit="1"/>
              </p:cNvSpPr>
              <p:nvPr/>
            </p:nvSpPr>
            <p:spPr>
              <a:xfrm>
                <a:off x="3869069" y="4256244"/>
                <a:ext cx="1372337" cy="307777"/>
              </a:xfrm>
              <a:prstGeom prst="rect">
                <a:avLst/>
              </a:prstGeom>
              <a:blipFill>
                <a:blip r:embed="rId2"/>
                <a:stretch>
                  <a:fillRect b="-98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E82EA9C3-9518-44EC-B370-156CB6DC317A}"/>
                  </a:ext>
                </a:extLst>
              </p:cNvPr>
              <p:cNvSpPr txBox="1"/>
              <p:nvPr/>
            </p:nvSpPr>
            <p:spPr>
              <a:xfrm>
                <a:off x="3818802" y="3900427"/>
                <a:ext cx="151765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𝐸</m:t>
                      </m:r>
                      <m:r>
                        <a:rPr kumimoji="1" lang="en-US" altLang="ja-JP" sz="2000" b="0" i="1" smtClean="0">
                          <a:latin typeface="Cambria Math" panose="02040503050406030204" pitchFamily="18" charset="0"/>
                        </a:rPr>
                        <m:t>=200</m:t>
                      </m:r>
                    </m:oMath>
                  </m:oMathPara>
                </a14:m>
                <a:endParaRPr kumimoji="1" lang="ja-JP" altLang="en-US" sz="2000" dirty="0"/>
              </a:p>
            </p:txBody>
          </p:sp>
        </mc:Choice>
        <mc:Fallback xmlns="">
          <p:sp>
            <p:nvSpPr>
              <p:cNvPr id="40" name="テキスト ボックス 39">
                <a:extLst>
                  <a:ext uri="{FF2B5EF4-FFF2-40B4-BE49-F238E27FC236}">
                    <a16:creationId xmlns:a16="http://schemas.microsoft.com/office/drawing/2014/main" id="{E82EA9C3-9518-44EC-B370-156CB6DC317A}"/>
                  </a:ext>
                </a:extLst>
              </p:cNvPr>
              <p:cNvSpPr txBox="1">
                <a:spLocks noRot="1" noChangeAspect="1" noMove="1" noResize="1" noEditPoints="1" noAdjustHandles="1" noChangeArrowheads="1" noChangeShapeType="1" noTextEdit="1"/>
              </p:cNvSpPr>
              <p:nvPr/>
            </p:nvSpPr>
            <p:spPr>
              <a:xfrm>
                <a:off x="3818802" y="3900427"/>
                <a:ext cx="1517658" cy="307777"/>
              </a:xfrm>
              <a:prstGeom prst="rect">
                <a:avLst/>
              </a:prstGeom>
              <a:blipFill>
                <a:blip r:embed="rId3"/>
                <a:stretch>
                  <a:fillRect b="-10000"/>
                </a:stretch>
              </a:blipFill>
            </p:spPr>
            <p:txBody>
              <a:bodyPr/>
              <a:lstStyle/>
              <a:p>
                <a:r>
                  <a:rPr lang="ja-JP" altLang="en-US">
                    <a:noFill/>
                  </a:rPr>
                  <a:t> </a:t>
                </a:r>
              </a:p>
            </p:txBody>
          </p:sp>
        </mc:Fallback>
      </mc:AlternateContent>
      <p:sp>
        <p:nvSpPr>
          <p:cNvPr id="41" name="テキスト ボックス 40">
            <a:extLst>
              <a:ext uri="{FF2B5EF4-FFF2-40B4-BE49-F238E27FC236}">
                <a16:creationId xmlns:a16="http://schemas.microsoft.com/office/drawing/2014/main" id="{D40E2007-B49E-4057-9766-80EF114E4811}"/>
              </a:ext>
            </a:extLst>
          </p:cNvPr>
          <p:cNvSpPr txBox="1"/>
          <p:nvPr/>
        </p:nvSpPr>
        <p:spPr>
          <a:xfrm>
            <a:off x="4989930" y="3883235"/>
            <a:ext cx="668458"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b="0" i="0" u="none" strike="noStrike" kern="1200" cap="none" dirty="0" err="1">
                <a:ln>
                  <a:noFill/>
                </a:ln>
                <a:latin typeface="Liberation Sans" pitchFamily="18"/>
                <a:ea typeface="ＭＳ Ｐゴシック" pitchFamily="2"/>
                <a:cs typeface="Arial" pitchFamily="2"/>
              </a:rPr>
              <a:t>GPa</a:t>
            </a:r>
            <a:endParaRPr lang="ja-JP" b="0" i="0" u="none" strike="noStrike" kern="1200" cap="none" dirty="0">
              <a:ln>
                <a:noFill/>
              </a:ln>
              <a:latin typeface="Liberation Sans" pitchFamily="18"/>
              <a:ea typeface="ＭＳ Ｐゴシック" pitchFamily="2"/>
              <a:cs typeface="Arial" pitchFamily="2"/>
            </a:endParaRPr>
          </a:p>
        </p:txBody>
      </p:sp>
      <p:sp>
        <p:nvSpPr>
          <p:cNvPr id="42" name="CustomShape 4">
            <a:extLst>
              <a:ext uri="{FF2B5EF4-FFF2-40B4-BE49-F238E27FC236}">
                <a16:creationId xmlns:a16="http://schemas.microsoft.com/office/drawing/2014/main" id="{C35D00EB-BA5E-472A-8492-B3907F106B7D}"/>
              </a:ext>
            </a:extLst>
          </p:cNvPr>
          <p:cNvSpPr/>
          <p:nvPr/>
        </p:nvSpPr>
        <p:spPr>
          <a:xfrm>
            <a:off x="1256177" y="6217068"/>
            <a:ext cx="3411152"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solidFill>
                  <a:srgbClr val="FF0000"/>
                </a:solidFill>
                <a:latin typeface="Arial"/>
              </a:rPr>
              <a:t>　  分布の　方向の非一様性</a:t>
            </a:r>
            <a:endParaRPr lang="en-US" altLang="ja-JP" sz="2000" spc="-1" dirty="0">
              <a:solidFill>
                <a:srgbClr val="FF0000"/>
              </a:solidFill>
              <a:latin typeface="Arial"/>
            </a:endParaRPr>
          </a:p>
        </p:txBody>
      </p:sp>
      <p:pic>
        <p:nvPicPr>
          <p:cNvPr id="2" name="グラフィックス 1">
            <a:extLst>
              <a:ext uri="{FF2B5EF4-FFF2-40B4-BE49-F238E27FC236}">
                <a16:creationId xmlns:a16="http://schemas.microsoft.com/office/drawing/2014/main" id="{819E12D3-60CB-47DD-9073-51DAA29A8E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2529" y="630435"/>
            <a:ext cx="1494918" cy="1319903"/>
          </a:xfrm>
          <a:prstGeom prst="rect">
            <a:avLst/>
          </a:prstGeom>
        </p:spPr>
      </p:pic>
      <p:sp>
        <p:nvSpPr>
          <p:cNvPr id="24" name="CustomShape 4">
            <a:extLst>
              <a:ext uri="{FF2B5EF4-FFF2-40B4-BE49-F238E27FC236}">
                <a16:creationId xmlns:a16="http://schemas.microsoft.com/office/drawing/2014/main" id="{6D4BA679-58C1-443D-96EA-1CE92D76CC66}"/>
              </a:ext>
            </a:extLst>
          </p:cNvPr>
          <p:cNvSpPr/>
          <p:nvPr/>
        </p:nvSpPr>
        <p:spPr>
          <a:xfrm>
            <a:off x="6101649" y="2077747"/>
            <a:ext cx="2828044" cy="1026568"/>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横せん断変形を与えた</a:t>
            </a:r>
            <a:endParaRPr lang="en-US" altLang="ja-JP" sz="2000" spc="-1" dirty="0">
              <a:latin typeface="Arial"/>
            </a:endParaRPr>
          </a:p>
          <a:p>
            <a:r>
              <a:rPr lang="ja-JP" altLang="en-US" sz="2000" spc="-1" dirty="0">
                <a:latin typeface="Arial"/>
              </a:rPr>
              <a:t>代表体積要素の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E8557E1C-FE2A-4B2F-95D5-B0236652A4C7}"/>
                  </a:ext>
                </a:extLst>
              </p:cNvPr>
              <p:cNvSpPr txBox="1"/>
              <p:nvPr/>
            </p:nvSpPr>
            <p:spPr>
              <a:xfrm>
                <a:off x="7953570" y="2378913"/>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27" name="テキスト ボックス 26">
                <a:extLst>
                  <a:ext uri="{FF2B5EF4-FFF2-40B4-BE49-F238E27FC236}">
                    <a16:creationId xmlns:a16="http://schemas.microsoft.com/office/drawing/2014/main" id="{E8557E1C-FE2A-4B2F-95D5-B0236652A4C7}"/>
                  </a:ext>
                </a:extLst>
              </p:cNvPr>
              <p:cNvSpPr txBox="1">
                <a:spLocks noRot="1" noChangeAspect="1" noMove="1" noResize="1" noEditPoints="1" noAdjustHandles="1" noChangeArrowheads="1" noChangeShapeType="1" noTextEdit="1"/>
              </p:cNvSpPr>
              <p:nvPr/>
            </p:nvSpPr>
            <p:spPr>
              <a:xfrm>
                <a:off x="7953570" y="2378913"/>
                <a:ext cx="381613" cy="307777"/>
              </a:xfrm>
              <a:prstGeom prst="rect">
                <a:avLst/>
              </a:prstGeom>
              <a:blipFill>
                <a:blip r:embed="rId6"/>
                <a:stretch>
                  <a:fillRect l="-19355" r="-11290" b="-25490"/>
                </a:stretch>
              </a:blipFill>
            </p:spPr>
            <p:txBody>
              <a:bodyPr/>
              <a:lstStyle/>
              <a:p>
                <a:r>
                  <a:rPr lang="ja-JP" altLang="en-US">
                    <a:noFill/>
                  </a:rPr>
                  <a:t> </a:t>
                </a:r>
              </a:p>
            </p:txBody>
          </p:sp>
        </mc:Fallback>
      </mc:AlternateContent>
      <p:pic>
        <p:nvPicPr>
          <p:cNvPr id="29" name="グラフィックス 28">
            <a:extLst>
              <a:ext uri="{FF2B5EF4-FFF2-40B4-BE49-F238E27FC236}">
                <a16:creationId xmlns:a16="http://schemas.microsoft.com/office/drawing/2014/main" id="{06929C25-C3BE-46AC-B47B-BB5734C59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210" y="714742"/>
            <a:ext cx="2514760" cy="933313"/>
          </a:xfrm>
          <a:prstGeom prst="rect">
            <a:avLst/>
          </a:prstGeom>
        </p:spPr>
      </p:pic>
      <p:sp>
        <p:nvSpPr>
          <p:cNvPr id="30" name="CustomShape 4">
            <a:extLst>
              <a:ext uri="{FF2B5EF4-FFF2-40B4-BE49-F238E27FC236}">
                <a16:creationId xmlns:a16="http://schemas.microsoft.com/office/drawing/2014/main" id="{2E765B25-167B-4619-B956-AF557A1126A2}"/>
              </a:ext>
            </a:extLst>
          </p:cNvPr>
          <p:cNvSpPr/>
          <p:nvPr/>
        </p:nvSpPr>
        <p:spPr>
          <a:xfrm>
            <a:off x="1355056" y="2283089"/>
            <a:ext cx="2129391"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の断面の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8D57500D-8865-4A4B-B6B7-C09074E55C77}"/>
                  </a:ext>
                </a:extLst>
              </p:cNvPr>
              <p:cNvSpPr txBox="1"/>
              <p:nvPr/>
            </p:nvSpPr>
            <p:spPr>
              <a:xfrm>
                <a:off x="637025" y="2190601"/>
                <a:ext cx="76822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num>
                        <m:den>
                          <m:r>
                            <a:rPr kumimoji="1" lang="en-US" altLang="ja-JP" b="0" i="1" smtClean="0">
                              <a:latin typeface="Cambria Math" panose="02040503050406030204" pitchFamily="18" charset="0"/>
                            </a:rPr>
                            <m:t>𝑙</m:t>
                          </m:r>
                        </m:den>
                      </m:f>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3</m:t>
                          </m:r>
                        </m:num>
                        <m:den>
                          <m:r>
                            <a:rPr kumimoji="1" lang="en-US" altLang="ja-JP" b="0" i="1" smtClean="0">
                              <a:latin typeface="Cambria Math" panose="02040503050406030204" pitchFamily="18" charset="0"/>
                              <a:ea typeface="Cambria Math" panose="02040503050406030204" pitchFamily="18" charset="0"/>
                            </a:rPr>
                            <m:t>8</m:t>
                          </m:r>
                        </m:den>
                      </m:f>
                    </m:oMath>
                  </m:oMathPara>
                </a14:m>
                <a:endParaRPr kumimoji="1" lang="ja-JP" altLang="en-US" dirty="0"/>
              </a:p>
            </p:txBody>
          </p:sp>
        </mc:Choice>
        <mc:Fallback xmlns="">
          <p:sp>
            <p:nvSpPr>
              <p:cNvPr id="31" name="テキスト ボックス 30">
                <a:extLst>
                  <a:ext uri="{FF2B5EF4-FFF2-40B4-BE49-F238E27FC236}">
                    <a16:creationId xmlns:a16="http://schemas.microsoft.com/office/drawing/2014/main" id="{8D57500D-8865-4A4B-B6B7-C09074E55C77}"/>
                  </a:ext>
                </a:extLst>
              </p:cNvPr>
              <p:cNvSpPr txBox="1">
                <a:spLocks noRot="1" noChangeAspect="1" noMove="1" noResize="1" noEditPoints="1" noAdjustHandles="1" noChangeArrowheads="1" noChangeShapeType="1" noTextEdit="1"/>
              </p:cNvSpPr>
              <p:nvPr/>
            </p:nvSpPr>
            <p:spPr>
              <a:xfrm>
                <a:off x="637025" y="2190601"/>
                <a:ext cx="768223" cy="520399"/>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FD08CDAD-E34D-45A3-8E1B-681DA163F150}"/>
                  </a:ext>
                </a:extLst>
              </p:cNvPr>
              <p:cNvSpPr txBox="1"/>
              <p:nvPr/>
            </p:nvSpPr>
            <p:spPr>
              <a:xfrm>
                <a:off x="2485594" y="2296716"/>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32" name="テキスト ボックス 31">
                <a:extLst>
                  <a:ext uri="{FF2B5EF4-FFF2-40B4-BE49-F238E27FC236}">
                    <a16:creationId xmlns:a16="http://schemas.microsoft.com/office/drawing/2014/main" id="{FD08CDAD-E34D-45A3-8E1B-681DA163F150}"/>
                  </a:ext>
                </a:extLst>
              </p:cNvPr>
              <p:cNvSpPr txBox="1">
                <a:spLocks noRot="1" noChangeAspect="1" noMove="1" noResize="1" noEditPoints="1" noAdjustHandles="1" noChangeArrowheads="1" noChangeShapeType="1" noTextEdit="1"/>
              </p:cNvSpPr>
              <p:nvPr/>
            </p:nvSpPr>
            <p:spPr>
              <a:xfrm>
                <a:off x="2485594" y="2296716"/>
                <a:ext cx="381613" cy="307777"/>
              </a:xfrm>
              <a:prstGeom prst="rect">
                <a:avLst/>
              </a:prstGeom>
              <a:blipFill>
                <a:blip r:embed="rId10"/>
                <a:stretch>
                  <a:fillRect l="-19355" r="-11290" b="-26000"/>
                </a:stretch>
              </a:blipFill>
            </p:spPr>
            <p:txBody>
              <a:bodyPr/>
              <a:lstStyle/>
              <a:p>
                <a:r>
                  <a:rPr lang="ja-JP" altLang="en-US">
                    <a:noFill/>
                  </a:rPr>
                  <a:t> </a:t>
                </a:r>
              </a:p>
            </p:txBody>
          </p:sp>
        </mc:Fallback>
      </mc:AlternateContent>
      <p:cxnSp>
        <p:nvCxnSpPr>
          <p:cNvPr id="33" name="直線コネクタ 32">
            <a:extLst>
              <a:ext uri="{FF2B5EF4-FFF2-40B4-BE49-F238E27FC236}">
                <a16:creationId xmlns:a16="http://schemas.microsoft.com/office/drawing/2014/main" id="{17A69963-ADA3-49A6-91A4-780823836F9F}"/>
              </a:ext>
            </a:extLst>
          </p:cNvPr>
          <p:cNvCxnSpPr>
            <a:cxnSpLocks/>
          </p:cNvCxnSpPr>
          <p:nvPr/>
        </p:nvCxnSpPr>
        <p:spPr>
          <a:xfrm>
            <a:off x="1550082" y="1028649"/>
            <a:ext cx="0" cy="128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CustomShape 4">
            <a:extLst>
              <a:ext uri="{FF2B5EF4-FFF2-40B4-BE49-F238E27FC236}">
                <a16:creationId xmlns:a16="http://schemas.microsoft.com/office/drawing/2014/main" id="{DDA4BCA8-0912-437A-825D-DBA530451C17}"/>
              </a:ext>
            </a:extLst>
          </p:cNvPr>
          <p:cNvSpPr/>
          <p:nvPr/>
        </p:nvSpPr>
        <p:spPr>
          <a:xfrm>
            <a:off x="515293" y="1770988"/>
            <a:ext cx="2244935"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solidFill>
                  <a:srgbClr val="FF0000"/>
                </a:solidFill>
                <a:latin typeface="Arial"/>
              </a:rPr>
              <a:t>本提案手法</a:t>
            </a:r>
            <a:r>
              <a:rPr lang="ja-JP" altLang="en-US" sz="2000" spc="-1" dirty="0">
                <a:latin typeface="Arial"/>
              </a:rPr>
              <a:t>による</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B7EC7A92-1D6C-41C1-BB58-DE7B1CE93A2F}"/>
                  </a:ext>
                </a:extLst>
              </p:cNvPr>
              <p:cNvSpPr txBox="1"/>
              <p:nvPr/>
            </p:nvSpPr>
            <p:spPr>
              <a:xfrm>
                <a:off x="2488876" y="6238109"/>
                <a:ext cx="3239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rPr>
                          </m:ctrlPr>
                        </m:sSubPr>
                        <m:e>
                          <m:r>
                            <a:rPr kumimoji="1" lang="en-US" altLang="ja-JP" sz="2000" b="0" i="1" smtClean="0">
                              <a:solidFill>
                                <a:srgbClr val="FF0000"/>
                              </a:solidFill>
                              <a:latin typeface="Cambria Math" panose="02040503050406030204" pitchFamily="18" charset="0"/>
                            </a:rPr>
                            <m:t>𝑥</m:t>
                          </m:r>
                        </m:e>
                        <m:sub>
                          <m:r>
                            <a:rPr kumimoji="1" lang="en-US" altLang="ja-JP" sz="2000" b="0" i="1" smtClean="0">
                              <a:solidFill>
                                <a:srgbClr val="FF0000"/>
                              </a:solidFill>
                              <a:latin typeface="Cambria Math" panose="02040503050406030204" pitchFamily="18" charset="0"/>
                            </a:rPr>
                            <m:t>2</m:t>
                          </m:r>
                        </m:sub>
                      </m:sSub>
                    </m:oMath>
                  </m:oMathPara>
                </a14:m>
                <a:endParaRPr kumimoji="1" lang="ja-JP" altLang="en-US" dirty="0"/>
              </a:p>
            </p:txBody>
          </p:sp>
        </mc:Choice>
        <mc:Fallback xmlns="">
          <p:sp>
            <p:nvSpPr>
              <p:cNvPr id="35" name="テキスト ボックス 34">
                <a:extLst>
                  <a:ext uri="{FF2B5EF4-FFF2-40B4-BE49-F238E27FC236}">
                    <a16:creationId xmlns:a16="http://schemas.microsoft.com/office/drawing/2014/main" id="{B7EC7A92-1D6C-41C1-BB58-DE7B1CE93A2F}"/>
                  </a:ext>
                </a:extLst>
              </p:cNvPr>
              <p:cNvSpPr txBox="1">
                <a:spLocks noRot="1" noChangeAspect="1" noMove="1" noResize="1" noEditPoints="1" noAdjustHandles="1" noChangeArrowheads="1" noChangeShapeType="1" noTextEdit="1"/>
              </p:cNvSpPr>
              <p:nvPr/>
            </p:nvSpPr>
            <p:spPr>
              <a:xfrm>
                <a:off x="2488876" y="6238109"/>
                <a:ext cx="323935" cy="307777"/>
              </a:xfrm>
              <a:prstGeom prst="rect">
                <a:avLst/>
              </a:prstGeom>
              <a:blipFill>
                <a:blip r:embed="rId11"/>
                <a:stretch>
                  <a:fillRect l="-7547" r="-7547" b="-19608"/>
                </a:stretch>
              </a:blipFill>
            </p:spPr>
            <p:txBody>
              <a:bodyPr/>
              <a:lstStyle/>
              <a:p>
                <a:r>
                  <a:rPr lang="ja-JP" altLang="en-US">
                    <a:noFill/>
                  </a:rPr>
                  <a:t> </a:t>
                </a:r>
              </a:p>
            </p:txBody>
          </p:sp>
        </mc:Fallback>
      </mc:AlternateContent>
      <p:pic>
        <p:nvPicPr>
          <p:cNvPr id="44" name="図 43" descr="テキスト, 手紙&#10;&#10;自動的に生成された説明">
            <a:extLst>
              <a:ext uri="{FF2B5EF4-FFF2-40B4-BE49-F238E27FC236}">
                <a16:creationId xmlns:a16="http://schemas.microsoft.com/office/drawing/2014/main" id="{9D52E296-62D6-4E78-A2C8-67D4CC2EF0EF}"/>
              </a:ext>
            </a:extLst>
          </p:cNvPr>
          <p:cNvPicPr>
            <a:picLocks noChangeAspect="1"/>
          </p:cNvPicPr>
          <p:nvPr/>
        </p:nvPicPr>
        <p:blipFill rotWithShape="1">
          <a:blip r:embed="rId12">
            <a:extLst>
              <a:ext uri="{28A0092B-C50C-407E-A947-70E740481C1C}">
                <a14:useLocalDpi xmlns:a14="http://schemas.microsoft.com/office/drawing/2010/main" val="0"/>
              </a:ext>
            </a:extLst>
          </a:blip>
          <a:srcRect l="17392" t="10149" r="78160" b="77746"/>
          <a:stretch/>
        </p:blipFill>
        <p:spPr>
          <a:xfrm>
            <a:off x="4483039" y="4904417"/>
            <a:ext cx="272903" cy="228557"/>
          </a:xfrm>
          <a:prstGeom prst="rect">
            <a:avLst/>
          </a:prstGeom>
        </p:spPr>
      </p:pic>
      <p:pic>
        <p:nvPicPr>
          <p:cNvPr id="47" name="図 46" descr="テキスト, 手紙&#10;&#10;自動的に生成された説明">
            <a:extLst>
              <a:ext uri="{FF2B5EF4-FFF2-40B4-BE49-F238E27FC236}">
                <a16:creationId xmlns:a16="http://schemas.microsoft.com/office/drawing/2014/main" id="{2FEC3B03-A7E0-4A2B-BCC0-083C4EF308E6}"/>
              </a:ext>
            </a:extLst>
          </p:cNvPr>
          <p:cNvPicPr>
            <a:picLocks noChangeAspect="1"/>
          </p:cNvPicPr>
          <p:nvPr/>
        </p:nvPicPr>
        <p:blipFill rotWithShape="1">
          <a:blip r:embed="rId12">
            <a:extLst>
              <a:ext uri="{28A0092B-C50C-407E-A947-70E740481C1C}">
                <a14:useLocalDpi xmlns:a14="http://schemas.microsoft.com/office/drawing/2010/main" val="0"/>
              </a:ext>
            </a:extLst>
          </a:blip>
          <a:srcRect l="23562" t="11269" r="72410" b="78046"/>
          <a:stretch/>
        </p:blipFill>
        <p:spPr>
          <a:xfrm>
            <a:off x="4849781" y="5271937"/>
            <a:ext cx="247134" cy="201747"/>
          </a:xfrm>
          <a:prstGeom prst="rect">
            <a:avLst/>
          </a:prstGeom>
        </p:spPr>
      </p:pic>
      <p:sp>
        <p:nvSpPr>
          <p:cNvPr id="51" name="直線コネクタ 50">
            <a:extLst>
              <a:ext uri="{FF2B5EF4-FFF2-40B4-BE49-F238E27FC236}">
                <a16:creationId xmlns:a16="http://schemas.microsoft.com/office/drawing/2014/main" id="{9FE65A33-E84D-443B-B22D-2A08129D0BBA}"/>
              </a:ext>
            </a:extLst>
          </p:cNvPr>
          <p:cNvSpPr/>
          <p:nvPr/>
        </p:nvSpPr>
        <p:spPr>
          <a:xfrm flipH="1">
            <a:off x="4731593" y="5049107"/>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52" name="直線コネクタ 51">
            <a:extLst>
              <a:ext uri="{FF2B5EF4-FFF2-40B4-BE49-F238E27FC236}">
                <a16:creationId xmlns:a16="http://schemas.microsoft.com/office/drawing/2014/main" id="{C3F6F961-46D6-4932-B8D9-0B2F9A4433F2}"/>
              </a:ext>
            </a:extLst>
          </p:cNvPr>
          <p:cNvSpPr/>
          <p:nvPr/>
        </p:nvSpPr>
        <p:spPr>
          <a:xfrm>
            <a:off x="4937239" y="5049107"/>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4E6FD820-0EA5-45E9-9376-46D7C6C948F7}"/>
                  </a:ext>
                </a:extLst>
              </p:cNvPr>
              <p:cNvSpPr txBox="1"/>
              <p:nvPr/>
            </p:nvSpPr>
            <p:spPr>
              <a:xfrm>
                <a:off x="1372294" y="6210652"/>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rPr>
                          </m:ctrlPr>
                        </m:sSubPr>
                        <m:e>
                          <m:r>
                            <a:rPr kumimoji="1" lang="ja-JP" altLang="en-US" sz="2000" b="0" i="1" smtClean="0">
                              <a:solidFill>
                                <a:srgbClr val="FF0000"/>
                              </a:solidFill>
                              <a:latin typeface="Cambria Math" panose="02040503050406030204" pitchFamily="18" charset="0"/>
                            </a:rPr>
                            <m:t>𝛾</m:t>
                          </m:r>
                        </m:e>
                        <m:sub>
                          <m:r>
                            <a:rPr kumimoji="1" lang="en-US" altLang="ja-JP" sz="2000" b="0" i="1" smtClean="0">
                              <a:solidFill>
                                <a:srgbClr val="FF0000"/>
                              </a:solidFill>
                              <a:latin typeface="Cambria Math" panose="02040503050406030204" pitchFamily="18" charset="0"/>
                            </a:rPr>
                            <m:t>1</m:t>
                          </m:r>
                          <m:r>
                            <a:rPr lang="en-US" altLang="ja-JP" sz="2000" i="1">
                              <a:solidFill>
                                <a:srgbClr val="FF0000"/>
                              </a:solidFill>
                              <a:latin typeface="Cambria Math" panose="02040503050406030204" pitchFamily="18" charset="0"/>
                            </a:rPr>
                            <m:t>3</m:t>
                          </m:r>
                        </m:sub>
                      </m:sSub>
                    </m:oMath>
                  </m:oMathPara>
                </a14:m>
                <a:endParaRPr kumimoji="1" lang="ja-JP" altLang="en-US" dirty="0"/>
              </a:p>
            </p:txBody>
          </p:sp>
        </mc:Choice>
        <mc:Fallback xmlns="">
          <p:sp>
            <p:nvSpPr>
              <p:cNvPr id="53" name="テキスト ボックス 52">
                <a:extLst>
                  <a:ext uri="{FF2B5EF4-FFF2-40B4-BE49-F238E27FC236}">
                    <a16:creationId xmlns:a16="http://schemas.microsoft.com/office/drawing/2014/main" id="{4E6FD820-0EA5-45E9-9376-46D7C6C948F7}"/>
                  </a:ext>
                </a:extLst>
              </p:cNvPr>
              <p:cNvSpPr txBox="1">
                <a:spLocks noRot="1" noChangeAspect="1" noMove="1" noResize="1" noEditPoints="1" noAdjustHandles="1" noChangeArrowheads="1" noChangeShapeType="1" noTextEdit="1"/>
              </p:cNvSpPr>
              <p:nvPr/>
            </p:nvSpPr>
            <p:spPr>
              <a:xfrm>
                <a:off x="1372294" y="6210652"/>
                <a:ext cx="381613" cy="307777"/>
              </a:xfrm>
              <a:prstGeom prst="rect">
                <a:avLst/>
              </a:prstGeom>
              <a:blipFill>
                <a:blip r:embed="rId13"/>
                <a:stretch>
                  <a:fillRect l="-17460" r="-11111" b="-26000"/>
                </a:stretch>
              </a:blipFill>
            </p:spPr>
            <p:txBody>
              <a:bodyPr/>
              <a:lstStyle/>
              <a:p>
                <a:r>
                  <a:rPr lang="ja-JP" altLang="en-US">
                    <a:noFill/>
                  </a:rPr>
                  <a:t> </a:t>
                </a:r>
              </a:p>
            </p:txBody>
          </p:sp>
        </mc:Fallback>
      </mc:AlternateContent>
      <p:sp>
        <p:nvSpPr>
          <p:cNvPr id="58" name="CustomShape 4">
            <a:extLst>
              <a:ext uri="{FF2B5EF4-FFF2-40B4-BE49-F238E27FC236}">
                <a16:creationId xmlns:a16="http://schemas.microsoft.com/office/drawing/2014/main" id="{290FE79C-BDC1-4A3B-B0C0-4A1A37A66591}"/>
              </a:ext>
            </a:extLst>
          </p:cNvPr>
          <p:cNvSpPr/>
          <p:nvPr/>
        </p:nvSpPr>
        <p:spPr>
          <a:xfrm>
            <a:off x="4854408" y="6022214"/>
            <a:ext cx="3411152"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solidFill>
                  <a:srgbClr val="FF0000"/>
                </a:solidFill>
                <a:latin typeface="Arial"/>
              </a:rPr>
              <a:t>　代表体積要素 → 現れない</a:t>
            </a:r>
            <a:endParaRPr lang="en-US" altLang="ja-JP" sz="2000" spc="-1" dirty="0">
              <a:solidFill>
                <a:srgbClr val="FF0000"/>
              </a:solidFill>
              <a:latin typeface="Arial"/>
            </a:endParaRPr>
          </a:p>
        </p:txBody>
      </p:sp>
      <p:sp>
        <p:nvSpPr>
          <p:cNvPr id="59" name="CustomShape 4">
            <a:extLst>
              <a:ext uri="{FF2B5EF4-FFF2-40B4-BE49-F238E27FC236}">
                <a16:creationId xmlns:a16="http://schemas.microsoft.com/office/drawing/2014/main" id="{A71452B1-E774-4917-B292-7D82E9327046}"/>
              </a:ext>
            </a:extLst>
          </p:cNvPr>
          <p:cNvSpPr/>
          <p:nvPr/>
        </p:nvSpPr>
        <p:spPr>
          <a:xfrm>
            <a:off x="4854408" y="6409917"/>
            <a:ext cx="3411152"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solidFill>
                  <a:srgbClr val="FF0000"/>
                </a:solidFill>
                <a:latin typeface="Arial"/>
              </a:rPr>
              <a:t>　境界値問題の解 → 現れる</a:t>
            </a:r>
            <a:endParaRPr lang="en-US" altLang="ja-JP" sz="2000" spc="-1" dirty="0">
              <a:solidFill>
                <a:srgbClr val="FF0000"/>
              </a:solidFill>
              <a:latin typeface="Arial"/>
            </a:endParaRPr>
          </a:p>
        </p:txBody>
      </p:sp>
      <p:sp>
        <p:nvSpPr>
          <p:cNvPr id="60" name="左中かっこ 59">
            <a:extLst>
              <a:ext uri="{FF2B5EF4-FFF2-40B4-BE49-F238E27FC236}">
                <a16:creationId xmlns:a16="http://schemas.microsoft.com/office/drawing/2014/main" id="{39E60B87-A9AA-411F-A91F-EAE638361AED}"/>
              </a:ext>
            </a:extLst>
          </p:cNvPr>
          <p:cNvSpPr/>
          <p:nvPr/>
        </p:nvSpPr>
        <p:spPr>
          <a:xfrm>
            <a:off x="4697753" y="6082214"/>
            <a:ext cx="405229" cy="68439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9" name="図 8" descr="背景パターン&#10;&#10;自動的に生成された説明">
            <a:extLst>
              <a:ext uri="{FF2B5EF4-FFF2-40B4-BE49-F238E27FC236}">
                <a16:creationId xmlns:a16="http://schemas.microsoft.com/office/drawing/2014/main" id="{1BF2BDEE-5E09-4ECB-A085-11CE1B3042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8728" y="2886504"/>
            <a:ext cx="3020372" cy="3020372"/>
          </a:xfrm>
          <a:prstGeom prst="rect">
            <a:avLst/>
          </a:prstGeom>
        </p:spPr>
      </p:pic>
      <p:pic>
        <p:nvPicPr>
          <p:cNvPr id="61" name="図 60">
            <a:extLst>
              <a:ext uri="{FF2B5EF4-FFF2-40B4-BE49-F238E27FC236}">
                <a16:creationId xmlns:a16="http://schemas.microsoft.com/office/drawing/2014/main" id="{26A6864B-69CE-4309-B004-6BCA3D51DED6}"/>
              </a:ext>
            </a:extLst>
          </p:cNvPr>
          <p:cNvPicPr>
            <a:picLocks noChangeAspect="1"/>
          </p:cNvPicPr>
          <p:nvPr/>
        </p:nvPicPr>
        <p:blipFill>
          <a:blip r:embed="rId15">
            <a:lum/>
            <a:alphaModFix/>
          </a:blip>
          <a:srcRect/>
          <a:stretch>
            <a:fillRect/>
          </a:stretch>
        </p:blipFill>
        <p:spPr>
          <a:xfrm flipH="1">
            <a:off x="3692541" y="3204678"/>
            <a:ext cx="81843" cy="2520001"/>
          </a:xfrm>
          <a:prstGeom prst="rect">
            <a:avLst/>
          </a:prstGeom>
          <a:noFill/>
          <a:ln>
            <a:noFill/>
          </a:ln>
        </p:spPr>
      </p:pic>
      <p:pic>
        <p:nvPicPr>
          <p:cNvPr id="62" name="図 61">
            <a:extLst>
              <a:ext uri="{FF2B5EF4-FFF2-40B4-BE49-F238E27FC236}">
                <a16:creationId xmlns:a16="http://schemas.microsoft.com/office/drawing/2014/main" id="{7EB7DEE9-0980-428B-A364-36C9AFAF55C5}"/>
              </a:ext>
            </a:extLst>
          </p:cNvPr>
          <p:cNvPicPr>
            <a:picLocks noChangeAspect="1"/>
          </p:cNvPicPr>
          <p:nvPr/>
        </p:nvPicPr>
        <p:blipFill>
          <a:blip r:embed="rId15">
            <a:lum/>
            <a:alphaModFix/>
          </a:blip>
          <a:srcRect/>
          <a:stretch>
            <a:fillRect/>
          </a:stretch>
        </p:blipFill>
        <p:spPr>
          <a:xfrm flipH="1">
            <a:off x="5794800" y="3204677"/>
            <a:ext cx="81843" cy="2520001"/>
          </a:xfrm>
          <a:prstGeom prst="rect">
            <a:avLst/>
          </a:prstGeom>
          <a:noFill/>
          <a:ln>
            <a:noFill/>
          </a:ln>
        </p:spPr>
      </p:pic>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344B5AA0-AECC-41F3-B42A-0E48574D0F4D}"/>
                  </a:ext>
                </a:extLst>
              </p:cNvPr>
              <p:cNvSpPr txBox="1"/>
              <p:nvPr/>
            </p:nvSpPr>
            <p:spPr>
              <a:xfrm>
                <a:off x="5580172" y="3066177"/>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65" name="テキスト ボックス 64">
                <a:extLst>
                  <a:ext uri="{FF2B5EF4-FFF2-40B4-BE49-F238E27FC236}">
                    <a16:creationId xmlns:a16="http://schemas.microsoft.com/office/drawing/2014/main" id="{344B5AA0-AECC-41F3-B42A-0E48574D0F4D}"/>
                  </a:ext>
                </a:extLst>
              </p:cNvPr>
              <p:cNvSpPr txBox="1">
                <a:spLocks noRot="1" noChangeAspect="1" noMove="1" noResize="1" noEditPoints="1" noAdjustHandles="1" noChangeArrowheads="1" noChangeShapeType="1" noTextEdit="1"/>
              </p:cNvSpPr>
              <p:nvPr/>
            </p:nvSpPr>
            <p:spPr>
              <a:xfrm>
                <a:off x="5580172" y="3066177"/>
                <a:ext cx="237244" cy="276999"/>
              </a:xfrm>
              <a:prstGeom prst="rect">
                <a:avLst/>
              </a:prstGeom>
              <a:blipFill>
                <a:blip r:embed="rId16"/>
                <a:stretch>
                  <a:fillRect l="-17949" r="-17949"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B1BE9C66-C33B-4659-987A-1D2DE956D7F9}"/>
                  </a:ext>
                </a:extLst>
              </p:cNvPr>
              <p:cNvSpPr txBox="1"/>
              <p:nvPr/>
            </p:nvSpPr>
            <p:spPr>
              <a:xfrm>
                <a:off x="3799959" y="5570076"/>
                <a:ext cx="8364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0</m:t>
                      </m:r>
                    </m:oMath>
                  </m:oMathPara>
                </a14:m>
                <a:endParaRPr kumimoji="1" lang="ja-JP" altLang="en-US" dirty="0"/>
              </a:p>
            </p:txBody>
          </p:sp>
        </mc:Choice>
        <mc:Fallback xmlns="">
          <p:sp>
            <p:nvSpPr>
              <p:cNvPr id="66" name="テキスト ボックス 65">
                <a:extLst>
                  <a:ext uri="{FF2B5EF4-FFF2-40B4-BE49-F238E27FC236}">
                    <a16:creationId xmlns:a16="http://schemas.microsoft.com/office/drawing/2014/main" id="{B1BE9C66-C33B-4659-987A-1D2DE956D7F9}"/>
                  </a:ext>
                </a:extLst>
              </p:cNvPr>
              <p:cNvSpPr txBox="1">
                <a:spLocks noRot="1" noChangeAspect="1" noMove="1" noResize="1" noEditPoints="1" noAdjustHandles="1" noChangeArrowheads="1" noChangeShapeType="1" noTextEdit="1"/>
              </p:cNvSpPr>
              <p:nvPr/>
            </p:nvSpPr>
            <p:spPr>
              <a:xfrm>
                <a:off x="3799959" y="5570076"/>
                <a:ext cx="83644" cy="276999"/>
              </a:xfrm>
              <a:prstGeom prst="rect">
                <a:avLst/>
              </a:prstGeom>
              <a:blipFill>
                <a:blip r:embed="rId17"/>
                <a:stretch>
                  <a:fillRect l="-92857" r="-150000"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25D060AE-8080-4853-BCAC-394BB4E9850F}"/>
                  </a:ext>
                </a:extLst>
              </p:cNvPr>
              <p:cNvSpPr txBox="1"/>
              <p:nvPr/>
            </p:nvSpPr>
            <p:spPr>
              <a:xfrm>
                <a:off x="5657229" y="5559264"/>
                <a:ext cx="8364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0</m:t>
                      </m:r>
                    </m:oMath>
                  </m:oMathPara>
                </a14:m>
                <a:endParaRPr kumimoji="1" lang="ja-JP" altLang="en-US" dirty="0"/>
              </a:p>
            </p:txBody>
          </p:sp>
        </mc:Choice>
        <mc:Fallback xmlns="">
          <p:sp>
            <p:nvSpPr>
              <p:cNvPr id="67" name="テキスト ボックス 66">
                <a:extLst>
                  <a:ext uri="{FF2B5EF4-FFF2-40B4-BE49-F238E27FC236}">
                    <a16:creationId xmlns:a16="http://schemas.microsoft.com/office/drawing/2014/main" id="{25D060AE-8080-4853-BCAC-394BB4E9850F}"/>
                  </a:ext>
                </a:extLst>
              </p:cNvPr>
              <p:cNvSpPr txBox="1">
                <a:spLocks noRot="1" noChangeAspect="1" noMove="1" noResize="1" noEditPoints="1" noAdjustHandles="1" noChangeArrowheads="1" noChangeShapeType="1" noTextEdit="1"/>
              </p:cNvSpPr>
              <p:nvPr/>
            </p:nvSpPr>
            <p:spPr>
              <a:xfrm>
                <a:off x="5657229" y="5559264"/>
                <a:ext cx="83644" cy="276999"/>
              </a:xfrm>
              <a:prstGeom prst="rect">
                <a:avLst/>
              </a:prstGeom>
              <a:blipFill>
                <a:blip r:embed="rId18"/>
                <a:stretch>
                  <a:fillRect l="-92857" r="-150000"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E3548BA4-B9A2-4401-82D4-4075A65E9A18}"/>
                  </a:ext>
                </a:extLst>
              </p:cNvPr>
              <p:cNvSpPr txBox="1"/>
              <p:nvPr/>
            </p:nvSpPr>
            <p:spPr>
              <a:xfrm>
                <a:off x="3747835" y="3062636"/>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68" name="テキスト ボックス 67">
                <a:extLst>
                  <a:ext uri="{FF2B5EF4-FFF2-40B4-BE49-F238E27FC236}">
                    <a16:creationId xmlns:a16="http://schemas.microsoft.com/office/drawing/2014/main" id="{E3548BA4-B9A2-4401-82D4-4075A65E9A18}"/>
                  </a:ext>
                </a:extLst>
              </p:cNvPr>
              <p:cNvSpPr txBox="1">
                <a:spLocks noRot="1" noChangeAspect="1" noMove="1" noResize="1" noEditPoints="1" noAdjustHandles="1" noChangeArrowheads="1" noChangeShapeType="1" noTextEdit="1"/>
              </p:cNvSpPr>
              <p:nvPr/>
            </p:nvSpPr>
            <p:spPr>
              <a:xfrm>
                <a:off x="3747835" y="3062636"/>
                <a:ext cx="237244" cy="276999"/>
              </a:xfrm>
              <a:prstGeom prst="rect">
                <a:avLst/>
              </a:prstGeom>
              <a:blipFill>
                <a:blip r:embed="rId19"/>
                <a:stretch>
                  <a:fillRect l="-20513" r="-15385" b="-8696"/>
                </a:stretch>
              </a:blipFill>
            </p:spPr>
            <p:txBody>
              <a:bodyPr/>
              <a:lstStyle/>
              <a:p>
                <a:r>
                  <a:rPr lang="ja-JP" altLang="en-US">
                    <a:noFill/>
                  </a:rPr>
                  <a:t> </a:t>
                </a:r>
              </a:p>
            </p:txBody>
          </p:sp>
        </mc:Fallback>
      </mc:AlternateContent>
      <p:pic>
        <p:nvPicPr>
          <p:cNvPr id="11" name="図 10" descr="背景パターン&#10;&#10;自動的に生成された説明">
            <a:extLst>
              <a:ext uri="{FF2B5EF4-FFF2-40B4-BE49-F238E27FC236}">
                <a16:creationId xmlns:a16="http://schemas.microsoft.com/office/drawing/2014/main" id="{3FF185F1-1A3A-4004-8A8B-9597F47DBF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4439" y="2886504"/>
            <a:ext cx="3020372" cy="3020372"/>
          </a:xfrm>
          <a:prstGeom prst="rect">
            <a:avLst/>
          </a:prstGeom>
        </p:spPr>
      </p:pic>
      <p:sp>
        <p:nvSpPr>
          <p:cNvPr id="71" name="CustomShape 2">
            <a:extLst>
              <a:ext uri="{FF2B5EF4-FFF2-40B4-BE49-F238E27FC236}">
                <a16:creationId xmlns:a16="http://schemas.microsoft.com/office/drawing/2014/main" id="{D1B3F6DE-30A0-4431-A1CE-CE8CB0B0A36A}"/>
              </a:ext>
            </a:extLst>
          </p:cNvPr>
          <p:cNvSpPr/>
          <p:nvPr/>
        </p:nvSpPr>
        <p:spPr>
          <a:xfrm>
            <a:off x="41256" y="37068"/>
            <a:ext cx="8065534"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横せん断ひずみ分布の非一様性</a:t>
            </a:r>
            <a:endParaRPr lang="en-US" altLang="ja-JP" sz="2800" spc="-1" dirty="0">
              <a:latin typeface="Arial"/>
            </a:endParaRPr>
          </a:p>
        </p:txBody>
      </p:sp>
      <p:sp>
        <p:nvSpPr>
          <p:cNvPr id="72" name="CustomShape 4">
            <a:extLst>
              <a:ext uri="{FF2B5EF4-FFF2-40B4-BE49-F238E27FC236}">
                <a16:creationId xmlns:a16="http://schemas.microsoft.com/office/drawing/2014/main" id="{58A4C432-5BC6-482D-9E05-B9A7004E9323}"/>
              </a:ext>
            </a:extLst>
          </p:cNvPr>
          <p:cNvSpPr/>
          <p:nvPr/>
        </p:nvSpPr>
        <p:spPr>
          <a:xfrm>
            <a:off x="3963641" y="3495207"/>
            <a:ext cx="1732231"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均質矩形断面</a:t>
            </a:r>
            <a:endParaRPr lang="en-US" altLang="ja-JP" sz="2000" spc="-1" dirty="0">
              <a:latin typeface="Arial"/>
            </a:endParaRPr>
          </a:p>
        </p:txBody>
      </p:sp>
    </p:spTree>
    <p:extLst>
      <p:ext uri="{BB962C8B-B14F-4D97-AF65-F5344CB8AC3E}">
        <p14:creationId xmlns:p14="http://schemas.microsoft.com/office/powerpoint/2010/main" val="141512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pic>
        <p:nvPicPr>
          <p:cNvPr id="29" name="グラフィックス 28">
            <a:extLst>
              <a:ext uri="{FF2B5EF4-FFF2-40B4-BE49-F238E27FC236}">
                <a16:creationId xmlns:a16="http://schemas.microsoft.com/office/drawing/2014/main" id="{06929C25-C3BE-46AC-B47B-BB5734C59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9858" y="714742"/>
            <a:ext cx="2514760" cy="933313"/>
          </a:xfrm>
          <a:prstGeom prst="rect">
            <a:avLst/>
          </a:prstGeom>
        </p:spPr>
      </p:pic>
      <p:sp>
        <p:nvSpPr>
          <p:cNvPr id="30" name="CustomShape 4">
            <a:extLst>
              <a:ext uri="{FF2B5EF4-FFF2-40B4-BE49-F238E27FC236}">
                <a16:creationId xmlns:a16="http://schemas.microsoft.com/office/drawing/2014/main" id="{2E765B25-167B-4619-B956-AF557A1126A2}"/>
              </a:ext>
            </a:extLst>
          </p:cNvPr>
          <p:cNvSpPr/>
          <p:nvPr/>
        </p:nvSpPr>
        <p:spPr>
          <a:xfrm>
            <a:off x="1567704" y="2283089"/>
            <a:ext cx="2129391"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の断面の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8D57500D-8865-4A4B-B6B7-C09074E55C77}"/>
                  </a:ext>
                </a:extLst>
              </p:cNvPr>
              <p:cNvSpPr txBox="1"/>
              <p:nvPr/>
            </p:nvSpPr>
            <p:spPr>
              <a:xfrm>
                <a:off x="849673" y="2190601"/>
                <a:ext cx="76822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num>
                        <m:den>
                          <m:r>
                            <a:rPr kumimoji="1" lang="en-US" altLang="ja-JP" b="0" i="1" smtClean="0">
                              <a:latin typeface="Cambria Math" panose="02040503050406030204" pitchFamily="18" charset="0"/>
                            </a:rPr>
                            <m:t>𝑙</m:t>
                          </m:r>
                        </m:den>
                      </m:f>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3</m:t>
                          </m:r>
                        </m:num>
                        <m:den>
                          <m:r>
                            <a:rPr kumimoji="1" lang="en-US" altLang="ja-JP" b="0" i="1" smtClean="0">
                              <a:latin typeface="Cambria Math" panose="02040503050406030204" pitchFamily="18" charset="0"/>
                              <a:ea typeface="Cambria Math" panose="02040503050406030204" pitchFamily="18" charset="0"/>
                            </a:rPr>
                            <m:t>8</m:t>
                          </m:r>
                        </m:den>
                      </m:f>
                    </m:oMath>
                  </m:oMathPara>
                </a14:m>
                <a:endParaRPr kumimoji="1" lang="ja-JP" altLang="en-US" dirty="0"/>
              </a:p>
            </p:txBody>
          </p:sp>
        </mc:Choice>
        <mc:Fallback xmlns="">
          <p:sp>
            <p:nvSpPr>
              <p:cNvPr id="31" name="テキスト ボックス 30">
                <a:extLst>
                  <a:ext uri="{FF2B5EF4-FFF2-40B4-BE49-F238E27FC236}">
                    <a16:creationId xmlns:a16="http://schemas.microsoft.com/office/drawing/2014/main" id="{8D57500D-8865-4A4B-B6B7-C09074E55C77}"/>
                  </a:ext>
                </a:extLst>
              </p:cNvPr>
              <p:cNvSpPr txBox="1">
                <a:spLocks noRot="1" noChangeAspect="1" noMove="1" noResize="1" noEditPoints="1" noAdjustHandles="1" noChangeArrowheads="1" noChangeShapeType="1" noTextEdit="1"/>
              </p:cNvSpPr>
              <p:nvPr/>
            </p:nvSpPr>
            <p:spPr>
              <a:xfrm>
                <a:off x="849673" y="2190601"/>
                <a:ext cx="768223" cy="520399"/>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FD08CDAD-E34D-45A3-8E1B-681DA163F150}"/>
                  </a:ext>
                </a:extLst>
              </p:cNvPr>
              <p:cNvSpPr txBox="1"/>
              <p:nvPr/>
            </p:nvSpPr>
            <p:spPr>
              <a:xfrm>
                <a:off x="2698242" y="2296716"/>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32" name="テキスト ボックス 31">
                <a:extLst>
                  <a:ext uri="{FF2B5EF4-FFF2-40B4-BE49-F238E27FC236}">
                    <a16:creationId xmlns:a16="http://schemas.microsoft.com/office/drawing/2014/main" id="{FD08CDAD-E34D-45A3-8E1B-681DA163F150}"/>
                  </a:ext>
                </a:extLst>
              </p:cNvPr>
              <p:cNvSpPr txBox="1">
                <a:spLocks noRot="1" noChangeAspect="1" noMove="1" noResize="1" noEditPoints="1" noAdjustHandles="1" noChangeArrowheads="1" noChangeShapeType="1" noTextEdit="1"/>
              </p:cNvSpPr>
              <p:nvPr/>
            </p:nvSpPr>
            <p:spPr>
              <a:xfrm>
                <a:off x="2698242" y="2296716"/>
                <a:ext cx="381613" cy="307777"/>
              </a:xfrm>
              <a:prstGeom prst="rect">
                <a:avLst/>
              </a:prstGeom>
              <a:blipFill>
                <a:blip r:embed="rId5"/>
                <a:stretch>
                  <a:fillRect l="-19355" r="-11290" b="-26000"/>
                </a:stretch>
              </a:blipFill>
            </p:spPr>
            <p:txBody>
              <a:bodyPr/>
              <a:lstStyle/>
              <a:p>
                <a:r>
                  <a:rPr lang="ja-JP" altLang="en-US">
                    <a:noFill/>
                  </a:rPr>
                  <a:t> </a:t>
                </a:r>
              </a:p>
            </p:txBody>
          </p:sp>
        </mc:Fallback>
      </mc:AlternateContent>
      <p:cxnSp>
        <p:nvCxnSpPr>
          <p:cNvPr id="33" name="直線コネクタ 32">
            <a:extLst>
              <a:ext uri="{FF2B5EF4-FFF2-40B4-BE49-F238E27FC236}">
                <a16:creationId xmlns:a16="http://schemas.microsoft.com/office/drawing/2014/main" id="{17A69963-ADA3-49A6-91A4-780823836F9F}"/>
              </a:ext>
            </a:extLst>
          </p:cNvPr>
          <p:cNvCxnSpPr>
            <a:cxnSpLocks/>
          </p:cNvCxnSpPr>
          <p:nvPr/>
        </p:nvCxnSpPr>
        <p:spPr>
          <a:xfrm>
            <a:off x="1762730" y="1028649"/>
            <a:ext cx="0" cy="128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CustomShape 4">
            <a:extLst>
              <a:ext uri="{FF2B5EF4-FFF2-40B4-BE49-F238E27FC236}">
                <a16:creationId xmlns:a16="http://schemas.microsoft.com/office/drawing/2014/main" id="{DDA4BCA8-0912-437A-825D-DBA530451C17}"/>
              </a:ext>
            </a:extLst>
          </p:cNvPr>
          <p:cNvSpPr/>
          <p:nvPr/>
        </p:nvSpPr>
        <p:spPr>
          <a:xfrm>
            <a:off x="742117" y="1799340"/>
            <a:ext cx="1732231"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solidFill>
                  <a:srgbClr val="FF0000"/>
                </a:solidFill>
                <a:latin typeface="Arial"/>
              </a:rPr>
              <a:t>連続体</a:t>
            </a:r>
            <a:r>
              <a:rPr lang="ja-JP" altLang="en-US" sz="2000" spc="-1" dirty="0">
                <a:latin typeface="Arial"/>
              </a:rPr>
              <a:t>による</a:t>
            </a:r>
            <a:endParaRPr lang="en-US" altLang="ja-JP" sz="2000" spc="-1" dirty="0">
              <a:latin typeface="Arial"/>
            </a:endParaRPr>
          </a:p>
          <a:p>
            <a:pPr>
              <a:lnSpc>
                <a:spcPct val="100000"/>
              </a:lnSpc>
            </a:pPr>
            <a:endParaRPr lang="en-US" altLang="ja-JP" sz="2000" spc="-1" dirty="0">
              <a:latin typeface="Arial"/>
            </a:endParaRPr>
          </a:p>
        </p:txBody>
      </p:sp>
      <p:pic>
        <p:nvPicPr>
          <p:cNvPr id="54" name="グラフィックス 53">
            <a:extLst>
              <a:ext uri="{FF2B5EF4-FFF2-40B4-BE49-F238E27FC236}">
                <a16:creationId xmlns:a16="http://schemas.microsoft.com/office/drawing/2014/main" id="{5ACDFC1C-3F25-439F-AEDE-6ACD9AF55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5006" y="718291"/>
            <a:ext cx="2514760" cy="933313"/>
          </a:xfrm>
          <a:prstGeom prst="rect">
            <a:avLst/>
          </a:prstGeom>
        </p:spPr>
      </p:pic>
      <p:sp>
        <p:nvSpPr>
          <p:cNvPr id="55" name="CustomShape 4">
            <a:extLst>
              <a:ext uri="{FF2B5EF4-FFF2-40B4-BE49-F238E27FC236}">
                <a16:creationId xmlns:a16="http://schemas.microsoft.com/office/drawing/2014/main" id="{F2F86FB0-E72E-489D-BEAA-0931CAB49AC9}"/>
              </a:ext>
            </a:extLst>
          </p:cNvPr>
          <p:cNvSpPr/>
          <p:nvPr/>
        </p:nvSpPr>
        <p:spPr>
          <a:xfrm>
            <a:off x="6752852" y="2286638"/>
            <a:ext cx="2129391"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の断面の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EED59F7E-03D6-4F4D-A30D-6429D3868D70}"/>
                  </a:ext>
                </a:extLst>
              </p:cNvPr>
              <p:cNvSpPr txBox="1"/>
              <p:nvPr/>
            </p:nvSpPr>
            <p:spPr>
              <a:xfrm>
                <a:off x="6034821" y="2194150"/>
                <a:ext cx="76822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num>
                        <m:den>
                          <m:r>
                            <a:rPr kumimoji="1" lang="en-US" altLang="ja-JP" b="0" i="1" smtClean="0">
                              <a:latin typeface="Cambria Math" panose="02040503050406030204" pitchFamily="18" charset="0"/>
                            </a:rPr>
                            <m:t>𝑙</m:t>
                          </m:r>
                        </m:den>
                      </m:f>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3</m:t>
                          </m:r>
                        </m:num>
                        <m:den>
                          <m:r>
                            <a:rPr kumimoji="1" lang="en-US" altLang="ja-JP" b="0" i="1" smtClean="0">
                              <a:latin typeface="Cambria Math" panose="02040503050406030204" pitchFamily="18" charset="0"/>
                              <a:ea typeface="Cambria Math" panose="02040503050406030204" pitchFamily="18" charset="0"/>
                            </a:rPr>
                            <m:t>8</m:t>
                          </m:r>
                        </m:den>
                      </m:f>
                    </m:oMath>
                  </m:oMathPara>
                </a14:m>
                <a:endParaRPr kumimoji="1" lang="ja-JP" altLang="en-US" dirty="0"/>
              </a:p>
            </p:txBody>
          </p:sp>
        </mc:Choice>
        <mc:Fallback xmlns="">
          <p:sp>
            <p:nvSpPr>
              <p:cNvPr id="56" name="テキスト ボックス 55">
                <a:extLst>
                  <a:ext uri="{FF2B5EF4-FFF2-40B4-BE49-F238E27FC236}">
                    <a16:creationId xmlns:a16="http://schemas.microsoft.com/office/drawing/2014/main" id="{EED59F7E-03D6-4F4D-A30D-6429D3868D70}"/>
                  </a:ext>
                </a:extLst>
              </p:cNvPr>
              <p:cNvSpPr txBox="1">
                <a:spLocks noRot="1" noChangeAspect="1" noMove="1" noResize="1" noEditPoints="1" noAdjustHandles="1" noChangeArrowheads="1" noChangeShapeType="1" noTextEdit="1"/>
              </p:cNvSpPr>
              <p:nvPr/>
            </p:nvSpPr>
            <p:spPr>
              <a:xfrm>
                <a:off x="6034821" y="2194150"/>
                <a:ext cx="768223" cy="520399"/>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B166F568-75EE-487D-A9D9-1584CA52F0B2}"/>
                  </a:ext>
                </a:extLst>
              </p:cNvPr>
              <p:cNvSpPr txBox="1"/>
              <p:nvPr/>
            </p:nvSpPr>
            <p:spPr>
              <a:xfrm>
                <a:off x="7883390" y="2300265"/>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57" name="テキスト ボックス 56">
                <a:extLst>
                  <a:ext uri="{FF2B5EF4-FFF2-40B4-BE49-F238E27FC236}">
                    <a16:creationId xmlns:a16="http://schemas.microsoft.com/office/drawing/2014/main" id="{B166F568-75EE-487D-A9D9-1584CA52F0B2}"/>
                  </a:ext>
                </a:extLst>
              </p:cNvPr>
              <p:cNvSpPr txBox="1">
                <a:spLocks noRot="1" noChangeAspect="1" noMove="1" noResize="1" noEditPoints="1" noAdjustHandles="1" noChangeArrowheads="1" noChangeShapeType="1" noTextEdit="1"/>
              </p:cNvSpPr>
              <p:nvPr/>
            </p:nvSpPr>
            <p:spPr>
              <a:xfrm>
                <a:off x="7883390" y="2300265"/>
                <a:ext cx="381613" cy="307777"/>
              </a:xfrm>
              <a:prstGeom prst="rect">
                <a:avLst/>
              </a:prstGeom>
              <a:blipFill>
                <a:blip r:embed="rId7"/>
                <a:stretch>
                  <a:fillRect l="-17460" r="-11111" b="-25490"/>
                </a:stretch>
              </a:blipFill>
            </p:spPr>
            <p:txBody>
              <a:bodyPr/>
              <a:lstStyle/>
              <a:p>
                <a:r>
                  <a:rPr lang="ja-JP" altLang="en-US">
                    <a:noFill/>
                  </a:rPr>
                  <a:t> </a:t>
                </a:r>
              </a:p>
            </p:txBody>
          </p:sp>
        </mc:Fallback>
      </mc:AlternateContent>
      <p:cxnSp>
        <p:nvCxnSpPr>
          <p:cNvPr id="61" name="直線コネクタ 60">
            <a:extLst>
              <a:ext uri="{FF2B5EF4-FFF2-40B4-BE49-F238E27FC236}">
                <a16:creationId xmlns:a16="http://schemas.microsoft.com/office/drawing/2014/main" id="{730A5AB8-0819-4AF3-B298-A05EC71BA79F}"/>
              </a:ext>
            </a:extLst>
          </p:cNvPr>
          <p:cNvCxnSpPr>
            <a:cxnSpLocks/>
          </p:cNvCxnSpPr>
          <p:nvPr/>
        </p:nvCxnSpPr>
        <p:spPr>
          <a:xfrm>
            <a:off x="6947878" y="1032198"/>
            <a:ext cx="0" cy="128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CustomShape 4">
            <a:extLst>
              <a:ext uri="{FF2B5EF4-FFF2-40B4-BE49-F238E27FC236}">
                <a16:creationId xmlns:a16="http://schemas.microsoft.com/office/drawing/2014/main" id="{7862C6F1-32E3-49FB-9ED2-C2540A597D05}"/>
              </a:ext>
            </a:extLst>
          </p:cNvPr>
          <p:cNvSpPr/>
          <p:nvPr/>
        </p:nvSpPr>
        <p:spPr>
          <a:xfrm>
            <a:off x="5934353" y="1802889"/>
            <a:ext cx="1732231"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solidFill>
                  <a:srgbClr val="FF0000"/>
                </a:solidFill>
                <a:latin typeface="Arial"/>
              </a:rPr>
              <a:t>連続体</a:t>
            </a:r>
            <a:r>
              <a:rPr lang="ja-JP" altLang="en-US" sz="2000" spc="-1" dirty="0">
                <a:latin typeface="Arial"/>
              </a:rPr>
              <a:t>による</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F2892EAA-CA82-4AAC-BCFC-6F90CEF7AAEB}"/>
                  </a:ext>
                </a:extLst>
              </p:cNvPr>
              <p:cNvSpPr txBox="1"/>
              <p:nvPr/>
            </p:nvSpPr>
            <p:spPr>
              <a:xfrm>
                <a:off x="2698242" y="1857885"/>
                <a:ext cx="820012" cy="307777"/>
              </a:xfrm>
              <a:prstGeom prst="rect">
                <a:avLst/>
              </a:prstGeom>
              <a:noFill/>
              <a:ln w="1905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0" i="1" smtClean="0">
                          <a:solidFill>
                            <a:srgbClr val="FF0000"/>
                          </a:solidFill>
                          <a:latin typeface="Cambria Math" panose="02040503050406030204" pitchFamily="18" charset="0"/>
                        </a:rPr>
                        <m:t>𝜈</m:t>
                      </m:r>
                      <m:r>
                        <a:rPr kumimoji="1" lang="en-US" altLang="ja-JP" sz="2000" b="0" i="1" smtClean="0">
                          <a:solidFill>
                            <a:srgbClr val="FF0000"/>
                          </a:solidFill>
                          <a:latin typeface="Cambria Math" panose="02040503050406030204" pitchFamily="18" charset="0"/>
                        </a:rPr>
                        <m:t>=0</m:t>
                      </m:r>
                    </m:oMath>
                  </m:oMathPara>
                </a14:m>
                <a:endParaRPr kumimoji="1" lang="ja-JP" altLang="en-US" sz="2000" dirty="0">
                  <a:solidFill>
                    <a:srgbClr val="FF0000"/>
                  </a:solidFill>
                </a:endParaRPr>
              </a:p>
            </p:txBody>
          </p:sp>
        </mc:Choice>
        <mc:Fallback xmlns="">
          <p:sp>
            <p:nvSpPr>
              <p:cNvPr id="63" name="テキスト ボックス 62">
                <a:extLst>
                  <a:ext uri="{FF2B5EF4-FFF2-40B4-BE49-F238E27FC236}">
                    <a16:creationId xmlns:a16="http://schemas.microsoft.com/office/drawing/2014/main" id="{F2892EAA-CA82-4AAC-BCFC-6F90CEF7AAEB}"/>
                  </a:ext>
                </a:extLst>
              </p:cNvPr>
              <p:cNvSpPr txBox="1">
                <a:spLocks noRot="1" noChangeAspect="1" noMove="1" noResize="1" noEditPoints="1" noAdjustHandles="1" noChangeArrowheads="1" noChangeShapeType="1" noTextEdit="1"/>
              </p:cNvSpPr>
              <p:nvPr/>
            </p:nvSpPr>
            <p:spPr>
              <a:xfrm>
                <a:off x="2698242" y="1857885"/>
                <a:ext cx="820012" cy="307777"/>
              </a:xfrm>
              <a:prstGeom prst="rect">
                <a:avLst/>
              </a:prstGeom>
              <a:blipFill>
                <a:blip r:embed="rId8"/>
                <a:stretch>
                  <a:fillRect b="-5660"/>
                </a:stretch>
              </a:blipFill>
              <a:ln w="19050">
                <a:solidFill>
                  <a:srgbClr val="FF000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D1DA65A2-FF5D-4C68-B7DE-91AB6B460B8E}"/>
                  </a:ext>
                </a:extLst>
              </p:cNvPr>
              <p:cNvSpPr txBox="1"/>
              <p:nvPr/>
            </p:nvSpPr>
            <p:spPr>
              <a:xfrm>
                <a:off x="7906033" y="1857885"/>
                <a:ext cx="934996" cy="307777"/>
              </a:xfrm>
              <a:prstGeom prst="rect">
                <a:avLst/>
              </a:prstGeom>
              <a:noFill/>
              <a:ln w="1905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0" i="1" smtClean="0">
                          <a:solidFill>
                            <a:srgbClr val="FF0000"/>
                          </a:solidFill>
                          <a:latin typeface="Cambria Math" panose="02040503050406030204" pitchFamily="18" charset="0"/>
                        </a:rPr>
                        <m:t>𝜈</m:t>
                      </m:r>
                      <m:r>
                        <a:rPr kumimoji="1" lang="en-US" altLang="ja-JP" sz="2000" b="0" i="1" smtClean="0">
                          <a:solidFill>
                            <a:srgbClr val="FF0000"/>
                          </a:solidFill>
                          <a:latin typeface="Cambria Math" panose="02040503050406030204" pitchFamily="18" charset="0"/>
                        </a:rPr>
                        <m:t>=0.</m:t>
                      </m:r>
                      <m:r>
                        <a:rPr kumimoji="1" lang="en-US" altLang="ja-JP" sz="2000" b="0" i="0" smtClean="0">
                          <a:solidFill>
                            <a:srgbClr val="FF0000"/>
                          </a:solidFill>
                          <a:latin typeface="Cambria Math" panose="02040503050406030204" pitchFamily="18" charset="0"/>
                        </a:rPr>
                        <m:t>3</m:t>
                      </m:r>
                    </m:oMath>
                  </m:oMathPara>
                </a14:m>
                <a:endParaRPr kumimoji="1" lang="ja-JP" altLang="en-US" sz="2000" dirty="0">
                  <a:solidFill>
                    <a:srgbClr val="FF0000"/>
                  </a:solidFill>
                </a:endParaRPr>
              </a:p>
            </p:txBody>
          </p:sp>
        </mc:Choice>
        <mc:Fallback xmlns="">
          <p:sp>
            <p:nvSpPr>
              <p:cNvPr id="64" name="テキスト ボックス 63">
                <a:extLst>
                  <a:ext uri="{FF2B5EF4-FFF2-40B4-BE49-F238E27FC236}">
                    <a16:creationId xmlns:a16="http://schemas.microsoft.com/office/drawing/2014/main" id="{D1DA65A2-FF5D-4C68-B7DE-91AB6B460B8E}"/>
                  </a:ext>
                </a:extLst>
              </p:cNvPr>
              <p:cNvSpPr txBox="1">
                <a:spLocks noRot="1" noChangeAspect="1" noMove="1" noResize="1" noEditPoints="1" noAdjustHandles="1" noChangeArrowheads="1" noChangeShapeType="1" noTextEdit="1"/>
              </p:cNvSpPr>
              <p:nvPr/>
            </p:nvSpPr>
            <p:spPr>
              <a:xfrm>
                <a:off x="7906033" y="1857885"/>
                <a:ext cx="934996" cy="307777"/>
              </a:xfrm>
              <a:prstGeom prst="rect">
                <a:avLst/>
              </a:prstGeom>
              <a:blipFill>
                <a:blip r:embed="rId9"/>
                <a:stretch>
                  <a:fillRect r="-1282" b="-5660"/>
                </a:stretch>
              </a:blipFill>
              <a:ln w="19050">
                <a:solidFill>
                  <a:srgbClr val="FF000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AD4D2418-C995-4A89-89A1-6D953FD5A38D}"/>
                  </a:ext>
                </a:extLst>
              </p:cNvPr>
              <p:cNvSpPr txBox="1"/>
              <p:nvPr/>
            </p:nvSpPr>
            <p:spPr>
              <a:xfrm>
                <a:off x="3851937" y="2937342"/>
                <a:ext cx="151765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𝐸</m:t>
                      </m:r>
                      <m:r>
                        <a:rPr kumimoji="1" lang="en-US" altLang="ja-JP" sz="2000" b="0" i="1" smtClean="0">
                          <a:latin typeface="Cambria Math" panose="02040503050406030204" pitchFamily="18" charset="0"/>
                        </a:rPr>
                        <m:t>=200</m:t>
                      </m:r>
                    </m:oMath>
                  </m:oMathPara>
                </a14:m>
                <a:endParaRPr kumimoji="1" lang="ja-JP" altLang="en-US" sz="2000" dirty="0"/>
              </a:p>
            </p:txBody>
          </p:sp>
        </mc:Choice>
        <mc:Fallback xmlns="">
          <p:sp>
            <p:nvSpPr>
              <p:cNvPr id="73" name="テキスト ボックス 72">
                <a:extLst>
                  <a:ext uri="{FF2B5EF4-FFF2-40B4-BE49-F238E27FC236}">
                    <a16:creationId xmlns:a16="http://schemas.microsoft.com/office/drawing/2014/main" id="{AD4D2418-C995-4A89-89A1-6D953FD5A38D}"/>
                  </a:ext>
                </a:extLst>
              </p:cNvPr>
              <p:cNvSpPr txBox="1">
                <a:spLocks noRot="1" noChangeAspect="1" noMove="1" noResize="1" noEditPoints="1" noAdjustHandles="1" noChangeArrowheads="1" noChangeShapeType="1" noTextEdit="1"/>
              </p:cNvSpPr>
              <p:nvPr/>
            </p:nvSpPr>
            <p:spPr>
              <a:xfrm>
                <a:off x="3851937" y="2937342"/>
                <a:ext cx="1517658" cy="307777"/>
              </a:xfrm>
              <a:prstGeom prst="rect">
                <a:avLst/>
              </a:prstGeom>
              <a:blipFill>
                <a:blip r:embed="rId10"/>
                <a:stretch>
                  <a:fillRect b="-10000"/>
                </a:stretch>
              </a:blipFill>
            </p:spPr>
            <p:txBody>
              <a:bodyPr/>
              <a:lstStyle/>
              <a:p>
                <a:r>
                  <a:rPr lang="ja-JP" altLang="en-US">
                    <a:noFill/>
                  </a:rPr>
                  <a:t> </a:t>
                </a:r>
              </a:p>
            </p:txBody>
          </p:sp>
        </mc:Fallback>
      </mc:AlternateContent>
      <p:sp>
        <p:nvSpPr>
          <p:cNvPr id="74" name="テキスト ボックス 73">
            <a:extLst>
              <a:ext uri="{FF2B5EF4-FFF2-40B4-BE49-F238E27FC236}">
                <a16:creationId xmlns:a16="http://schemas.microsoft.com/office/drawing/2014/main" id="{ADFE0758-A7B9-43DA-BEE8-1FD2AAC4CDC5}"/>
              </a:ext>
            </a:extLst>
          </p:cNvPr>
          <p:cNvSpPr txBox="1"/>
          <p:nvPr/>
        </p:nvSpPr>
        <p:spPr>
          <a:xfrm>
            <a:off x="5023065" y="2920150"/>
            <a:ext cx="668458"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b="0" i="0" u="none" strike="noStrike" kern="1200" cap="none" dirty="0" err="1">
                <a:ln>
                  <a:noFill/>
                </a:ln>
                <a:latin typeface="Liberation Sans" pitchFamily="18"/>
                <a:ea typeface="ＭＳ Ｐゴシック" pitchFamily="2"/>
                <a:cs typeface="Arial" pitchFamily="2"/>
              </a:rPr>
              <a:t>GPa</a:t>
            </a:r>
            <a:endParaRPr lang="ja-JP" b="0" i="0" u="none" strike="noStrike" kern="1200" cap="none" dirty="0">
              <a:ln>
                <a:noFill/>
              </a:ln>
              <a:latin typeface="Liberation Sans" pitchFamily="18"/>
              <a:ea typeface="ＭＳ Ｐゴシック" pitchFamily="2"/>
              <a:cs typeface="Arial" pitchFamily="2"/>
            </a:endParaRPr>
          </a:p>
        </p:txBody>
      </p:sp>
      <p:pic>
        <p:nvPicPr>
          <p:cNvPr id="75" name="図 74" descr="テキスト, 手紙&#10;&#10;自動的に生成された説明">
            <a:extLst>
              <a:ext uri="{FF2B5EF4-FFF2-40B4-BE49-F238E27FC236}">
                <a16:creationId xmlns:a16="http://schemas.microsoft.com/office/drawing/2014/main" id="{F3B41906-CCD2-4C1F-A08D-30A9F22B1D02}"/>
              </a:ext>
            </a:extLst>
          </p:cNvPr>
          <p:cNvPicPr>
            <a:picLocks noChangeAspect="1"/>
          </p:cNvPicPr>
          <p:nvPr/>
        </p:nvPicPr>
        <p:blipFill rotWithShape="1">
          <a:blip r:embed="rId11">
            <a:extLst>
              <a:ext uri="{28A0092B-C50C-407E-A947-70E740481C1C}">
                <a14:useLocalDpi xmlns:a14="http://schemas.microsoft.com/office/drawing/2010/main" val="0"/>
              </a:ext>
            </a:extLst>
          </a:blip>
          <a:srcRect l="17392" t="10149" r="78160" b="77746"/>
          <a:stretch/>
        </p:blipFill>
        <p:spPr>
          <a:xfrm>
            <a:off x="4184419" y="5274971"/>
            <a:ext cx="272903" cy="228557"/>
          </a:xfrm>
          <a:prstGeom prst="rect">
            <a:avLst/>
          </a:prstGeom>
        </p:spPr>
      </p:pic>
      <p:pic>
        <p:nvPicPr>
          <p:cNvPr id="76" name="図 75" descr="テキスト, 手紙&#10;&#10;自動的に生成された説明">
            <a:extLst>
              <a:ext uri="{FF2B5EF4-FFF2-40B4-BE49-F238E27FC236}">
                <a16:creationId xmlns:a16="http://schemas.microsoft.com/office/drawing/2014/main" id="{063B9F34-3E7C-411C-A4B1-8D7C8C5FCA02}"/>
              </a:ext>
            </a:extLst>
          </p:cNvPr>
          <p:cNvPicPr>
            <a:picLocks noChangeAspect="1"/>
          </p:cNvPicPr>
          <p:nvPr/>
        </p:nvPicPr>
        <p:blipFill rotWithShape="1">
          <a:blip r:embed="rId11">
            <a:extLst>
              <a:ext uri="{28A0092B-C50C-407E-A947-70E740481C1C}">
                <a14:useLocalDpi xmlns:a14="http://schemas.microsoft.com/office/drawing/2010/main" val="0"/>
              </a:ext>
            </a:extLst>
          </a:blip>
          <a:srcRect l="23562" t="11269" r="72410" b="78046"/>
          <a:stretch/>
        </p:blipFill>
        <p:spPr>
          <a:xfrm>
            <a:off x="4551161" y="5642491"/>
            <a:ext cx="247134" cy="201747"/>
          </a:xfrm>
          <a:prstGeom prst="rect">
            <a:avLst/>
          </a:prstGeom>
        </p:spPr>
      </p:pic>
      <p:sp>
        <p:nvSpPr>
          <p:cNvPr id="77" name="直線コネクタ 76">
            <a:extLst>
              <a:ext uri="{FF2B5EF4-FFF2-40B4-BE49-F238E27FC236}">
                <a16:creationId xmlns:a16="http://schemas.microsoft.com/office/drawing/2014/main" id="{EE203A66-83C0-488A-8217-66D25BFFE125}"/>
              </a:ext>
            </a:extLst>
          </p:cNvPr>
          <p:cNvSpPr/>
          <p:nvPr/>
        </p:nvSpPr>
        <p:spPr>
          <a:xfrm flipH="1">
            <a:off x="4432973" y="5419661"/>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78" name="直線コネクタ 77">
            <a:extLst>
              <a:ext uri="{FF2B5EF4-FFF2-40B4-BE49-F238E27FC236}">
                <a16:creationId xmlns:a16="http://schemas.microsoft.com/office/drawing/2014/main" id="{8B91FCF5-8FEB-42F2-B9A0-F1C7646C82ED}"/>
              </a:ext>
            </a:extLst>
          </p:cNvPr>
          <p:cNvSpPr/>
          <p:nvPr/>
        </p:nvSpPr>
        <p:spPr>
          <a:xfrm>
            <a:off x="4638619" y="5419661"/>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pic>
        <p:nvPicPr>
          <p:cNvPr id="4" name="図 3" descr="光の線&#10;&#10;中程度の精度で自動的に生成された説明">
            <a:extLst>
              <a:ext uri="{FF2B5EF4-FFF2-40B4-BE49-F238E27FC236}">
                <a16:creationId xmlns:a16="http://schemas.microsoft.com/office/drawing/2014/main" id="{AA6E38CB-BD56-4FFD-BD0F-B7B69E9D13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5649" y="2814779"/>
            <a:ext cx="3069022" cy="3069022"/>
          </a:xfrm>
          <a:prstGeom prst="rect">
            <a:avLst/>
          </a:prstGeom>
        </p:spPr>
      </p:pic>
      <p:pic>
        <p:nvPicPr>
          <p:cNvPr id="7" name="図 6" descr="背景パターン が含まれている画像&#10;&#10;自動的に生成された説明">
            <a:extLst>
              <a:ext uri="{FF2B5EF4-FFF2-40B4-BE49-F238E27FC236}">
                <a16:creationId xmlns:a16="http://schemas.microsoft.com/office/drawing/2014/main" id="{D5D41FCE-C4B3-4F2D-9D67-B9A66E78E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091" y="2814323"/>
            <a:ext cx="3069025" cy="3069025"/>
          </a:xfrm>
          <a:prstGeom prst="rect">
            <a:avLst/>
          </a:prstGeom>
        </p:spPr>
      </p:pic>
      <p:pic>
        <p:nvPicPr>
          <p:cNvPr id="79" name="図 78">
            <a:extLst>
              <a:ext uri="{FF2B5EF4-FFF2-40B4-BE49-F238E27FC236}">
                <a16:creationId xmlns:a16="http://schemas.microsoft.com/office/drawing/2014/main" id="{4D2FB3D6-A3C4-47BD-A3F1-30D105B4E3A9}"/>
              </a:ext>
            </a:extLst>
          </p:cNvPr>
          <p:cNvPicPr>
            <a:picLocks noChangeAspect="1"/>
          </p:cNvPicPr>
          <p:nvPr/>
        </p:nvPicPr>
        <p:blipFill>
          <a:blip r:embed="rId14">
            <a:lum/>
            <a:alphaModFix/>
          </a:blip>
          <a:srcRect/>
          <a:stretch>
            <a:fillRect/>
          </a:stretch>
        </p:blipFill>
        <p:spPr>
          <a:xfrm flipH="1">
            <a:off x="5166562" y="3397236"/>
            <a:ext cx="81843" cy="2520001"/>
          </a:xfrm>
          <a:prstGeom prst="rect">
            <a:avLst/>
          </a:prstGeom>
          <a:noFill/>
          <a:ln>
            <a:noFill/>
          </a:ln>
        </p:spPr>
      </p:pic>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DF2981FD-2E04-4ADF-A4D4-BE7FE9B60569}"/>
                  </a:ext>
                </a:extLst>
              </p:cNvPr>
              <p:cNvSpPr txBox="1"/>
              <p:nvPr/>
            </p:nvSpPr>
            <p:spPr>
              <a:xfrm>
                <a:off x="4951934" y="3258736"/>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80" name="テキスト ボックス 79">
                <a:extLst>
                  <a:ext uri="{FF2B5EF4-FFF2-40B4-BE49-F238E27FC236}">
                    <a16:creationId xmlns:a16="http://schemas.microsoft.com/office/drawing/2014/main" id="{DF2981FD-2E04-4ADF-A4D4-BE7FE9B60569}"/>
                  </a:ext>
                </a:extLst>
              </p:cNvPr>
              <p:cNvSpPr txBox="1">
                <a:spLocks noRot="1" noChangeAspect="1" noMove="1" noResize="1" noEditPoints="1" noAdjustHandles="1" noChangeArrowheads="1" noChangeShapeType="1" noTextEdit="1"/>
              </p:cNvSpPr>
              <p:nvPr/>
            </p:nvSpPr>
            <p:spPr>
              <a:xfrm>
                <a:off x="4951934" y="3258736"/>
                <a:ext cx="237244" cy="276999"/>
              </a:xfrm>
              <a:prstGeom prst="rect">
                <a:avLst/>
              </a:prstGeom>
              <a:blipFill>
                <a:blip r:embed="rId15"/>
                <a:stretch>
                  <a:fillRect l="-17949" r="-17949"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AE858806-CC0A-4A3D-B475-7806F7D41637}"/>
                  </a:ext>
                </a:extLst>
              </p:cNvPr>
              <p:cNvSpPr txBox="1"/>
              <p:nvPr/>
            </p:nvSpPr>
            <p:spPr>
              <a:xfrm>
                <a:off x="5028991" y="5751823"/>
                <a:ext cx="8364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0</m:t>
                      </m:r>
                    </m:oMath>
                  </m:oMathPara>
                </a14:m>
                <a:endParaRPr kumimoji="1" lang="ja-JP" altLang="en-US" dirty="0"/>
              </a:p>
            </p:txBody>
          </p:sp>
        </mc:Choice>
        <mc:Fallback xmlns="">
          <p:sp>
            <p:nvSpPr>
              <p:cNvPr id="81" name="テキスト ボックス 80">
                <a:extLst>
                  <a:ext uri="{FF2B5EF4-FFF2-40B4-BE49-F238E27FC236}">
                    <a16:creationId xmlns:a16="http://schemas.microsoft.com/office/drawing/2014/main" id="{AE858806-CC0A-4A3D-B475-7806F7D41637}"/>
                  </a:ext>
                </a:extLst>
              </p:cNvPr>
              <p:cNvSpPr txBox="1">
                <a:spLocks noRot="1" noChangeAspect="1" noMove="1" noResize="1" noEditPoints="1" noAdjustHandles="1" noChangeArrowheads="1" noChangeShapeType="1" noTextEdit="1"/>
              </p:cNvSpPr>
              <p:nvPr/>
            </p:nvSpPr>
            <p:spPr>
              <a:xfrm>
                <a:off x="5028991" y="5751823"/>
                <a:ext cx="83644" cy="276999"/>
              </a:xfrm>
              <a:prstGeom prst="rect">
                <a:avLst/>
              </a:prstGeom>
              <a:blipFill>
                <a:blip r:embed="rId16"/>
                <a:stretch>
                  <a:fillRect l="-100000" r="-142857" b="-8889"/>
                </a:stretch>
              </a:blipFill>
            </p:spPr>
            <p:txBody>
              <a:bodyPr/>
              <a:lstStyle/>
              <a:p>
                <a:r>
                  <a:rPr lang="ja-JP" altLang="en-US">
                    <a:noFill/>
                  </a:rPr>
                  <a:t> </a:t>
                </a:r>
              </a:p>
            </p:txBody>
          </p:sp>
        </mc:Fallback>
      </mc:AlternateContent>
      <p:sp>
        <p:nvSpPr>
          <p:cNvPr id="82" name="CustomShape 4">
            <a:extLst>
              <a:ext uri="{FF2B5EF4-FFF2-40B4-BE49-F238E27FC236}">
                <a16:creationId xmlns:a16="http://schemas.microsoft.com/office/drawing/2014/main" id="{130A4F5B-BE51-46E2-8728-13BCD720BB38}"/>
              </a:ext>
            </a:extLst>
          </p:cNvPr>
          <p:cNvSpPr/>
          <p:nvPr/>
        </p:nvSpPr>
        <p:spPr>
          <a:xfrm>
            <a:off x="1376676" y="6294184"/>
            <a:ext cx="7030028"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solidFill>
                  <a:srgbClr val="FF0000"/>
                </a:solidFill>
                <a:latin typeface="Arial"/>
              </a:rPr>
              <a:t>　  分布の　方向の非一様性は</a:t>
            </a:r>
            <a:r>
              <a:rPr lang="en-US" altLang="ja-JP" sz="2000" spc="-1" dirty="0">
                <a:solidFill>
                  <a:srgbClr val="FF0000"/>
                </a:solidFill>
                <a:latin typeface="Arial"/>
              </a:rPr>
              <a:t>Poisson</a:t>
            </a:r>
            <a:r>
              <a:rPr lang="ja-JP" altLang="en-US" sz="2000" spc="-1" dirty="0">
                <a:solidFill>
                  <a:srgbClr val="FF0000"/>
                </a:solidFill>
                <a:latin typeface="Arial"/>
              </a:rPr>
              <a:t>比が</a:t>
            </a:r>
            <a:r>
              <a:rPr lang="en-US" altLang="ja-JP" sz="2000" spc="-1" dirty="0">
                <a:solidFill>
                  <a:srgbClr val="FF0000"/>
                </a:solidFill>
                <a:latin typeface="Arial"/>
              </a:rPr>
              <a:t>0</a:t>
            </a:r>
            <a:r>
              <a:rPr lang="ja-JP" altLang="en-US" sz="2000" spc="-1" dirty="0">
                <a:solidFill>
                  <a:srgbClr val="FF0000"/>
                </a:solidFill>
                <a:latin typeface="Arial"/>
              </a:rPr>
              <a:t>でない梁に特有</a:t>
            </a:r>
            <a:endParaRPr lang="en-US" altLang="ja-JP" sz="2000" spc="-1" dirty="0">
              <a:solidFill>
                <a:srgbClr val="FF0000"/>
              </a:solidFill>
              <a:latin typeface="Arial"/>
            </a:endParaRPr>
          </a:p>
        </p:txBody>
      </p:sp>
      <mc:AlternateContent xmlns:mc="http://schemas.openxmlformats.org/markup-compatibility/2006" xmlns:a14="http://schemas.microsoft.com/office/drawing/2010/main">
        <mc:Choice Requires="a14">
          <p:sp>
            <p:nvSpPr>
              <p:cNvPr id="83" name="テキスト ボックス 82">
                <a:extLst>
                  <a:ext uri="{FF2B5EF4-FFF2-40B4-BE49-F238E27FC236}">
                    <a16:creationId xmlns:a16="http://schemas.microsoft.com/office/drawing/2014/main" id="{65B86C34-B7B3-4C50-B029-9D98169E7647}"/>
                  </a:ext>
                </a:extLst>
              </p:cNvPr>
              <p:cNvSpPr txBox="1"/>
              <p:nvPr/>
            </p:nvSpPr>
            <p:spPr>
              <a:xfrm>
                <a:off x="2609375" y="6315225"/>
                <a:ext cx="3239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rPr>
                          </m:ctrlPr>
                        </m:sSubPr>
                        <m:e>
                          <m:r>
                            <a:rPr kumimoji="1" lang="en-US" altLang="ja-JP" sz="2000" b="0" i="1" smtClean="0">
                              <a:solidFill>
                                <a:srgbClr val="FF0000"/>
                              </a:solidFill>
                              <a:latin typeface="Cambria Math" panose="02040503050406030204" pitchFamily="18" charset="0"/>
                            </a:rPr>
                            <m:t>𝑥</m:t>
                          </m:r>
                        </m:e>
                        <m:sub>
                          <m:r>
                            <a:rPr kumimoji="1" lang="en-US" altLang="ja-JP" sz="2000" b="0" i="1" smtClean="0">
                              <a:solidFill>
                                <a:srgbClr val="FF0000"/>
                              </a:solidFill>
                              <a:latin typeface="Cambria Math" panose="02040503050406030204" pitchFamily="18" charset="0"/>
                            </a:rPr>
                            <m:t>2</m:t>
                          </m:r>
                        </m:sub>
                      </m:sSub>
                    </m:oMath>
                  </m:oMathPara>
                </a14:m>
                <a:endParaRPr kumimoji="1" lang="ja-JP" altLang="en-US" dirty="0"/>
              </a:p>
            </p:txBody>
          </p:sp>
        </mc:Choice>
        <mc:Fallback xmlns="">
          <p:sp>
            <p:nvSpPr>
              <p:cNvPr id="83" name="テキスト ボックス 82">
                <a:extLst>
                  <a:ext uri="{FF2B5EF4-FFF2-40B4-BE49-F238E27FC236}">
                    <a16:creationId xmlns:a16="http://schemas.microsoft.com/office/drawing/2014/main" id="{65B86C34-B7B3-4C50-B029-9D98169E7647}"/>
                  </a:ext>
                </a:extLst>
              </p:cNvPr>
              <p:cNvSpPr txBox="1">
                <a:spLocks noRot="1" noChangeAspect="1" noMove="1" noResize="1" noEditPoints="1" noAdjustHandles="1" noChangeArrowheads="1" noChangeShapeType="1" noTextEdit="1"/>
              </p:cNvSpPr>
              <p:nvPr/>
            </p:nvSpPr>
            <p:spPr>
              <a:xfrm>
                <a:off x="2609375" y="6315225"/>
                <a:ext cx="323935" cy="307777"/>
              </a:xfrm>
              <a:prstGeom prst="rect">
                <a:avLst/>
              </a:prstGeom>
              <a:blipFill>
                <a:blip r:embed="rId17"/>
                <a:stretch>
                  <a:fillRect l="-7547" r="-7547"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4" name="テキスト ボックス 83">
                <a:extLst>
                  <a:ext uri="{FF2B5EF4-FFF2-40B4-BE49-F238E27FC236}">
                    <a16:creationId xmlns:a16="http://schemas.microsoft.com/office/drawing/2014/main" id="{FF1A01FE-5DDD-4ACC-9A54-446556885EEB}"/>
                  </a:ext>
                </a:extLst>
              </p:cNvPr>
              <p:cNvSpPr txBox="1"/>
              <p:nvPr/>
            </p:nvSpPr>
            <p:spPr>
              <a:xfrm>
                <a:off x="1492793" y="6287768"/>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rPr>
                          </m:ctrlPr>
                        </m:sSubPr>
                        <m:e>
                          <m:r>
                            <a:rPr kumimoji="1" lang="ja-JP" altLang="en-US" sz="2000" b="0" i="1" smtClean="0">
                              <a:solidFill>
                                <a:srgbClr val="FF0000"/>
                              </a:solidFill>
                              <a:latin typeface="Cambria Math" panose="02040503050406030204" pitchFamily="18" charset="0"/>
                            </a:rPr>
                            <m:t>𝛾</m:t>
                          </m:r>
                        </m:e>
                        <m:sub>
                          <m:r>
                            <a:rPr kumimoji="1" lang="en-US" altLang="ja-JP" sz="2000" b="0" i="1" smtClean="0">
                              <a:solidFill>
                                <a:srgbClr val="FF0000"/>
                              </a:solidFill>
                              <a:latin typeface="Cambria Math" panose="02040503050406030204" pitchFamily="18" charset="0"/>
                            </a:rPr>
                            <m:t>1</m:t>
                          </m:r>
                          <m:r>
                            <a:rPr lang="en-US" altLang="ja-JP" sz="2000" i="1">
                              <a:solidFill>
                                <a:srgbClr val="FF0000"/>
                              </a:solidFill>
                              <a:latin typeface="Cambria Math" panose="02040503050406030204" pitchFamily="18" charset="0"/>
                            </a:rPr>
                            <m:t>3</m:t>
                          </m:r>
                        </m:sub>
                      </m:sSub>
                    </m:oMath>
                  </m:oMathPara>
                </a14:m>
                <a:endParaRPr kumimoji="1" lang="ja-JP" altLang="en-US" dirty="0"/>
              </a:p>
            </p:txBody>
          </p:sp>
        </mc:Choice>
        <mc:Fallback xmlns="">
          <p:sp>
            <p:nvSpPr>
              <p:cNvPr id="84" name="テキスト ボックス 83">
                <a:extLst>
                  <a:ext uri="{FF2B5EF4-FFF2-40B4-BE49-F238E27FC236}">
                    <a16:creationId xmlns:a16="http://schemas.microsoft.com/office/drawing/2014/main" id="{FF1A01FE-5DDD-4ACC-9A54-446556885EEB}"/>
                  </a:ext>
                </a:extLst>
              </p:cNvPr>
              <p:cNvSpPr txBox="1">
                <a:spLocks noRot="1" noChangeAspect="1" noMove="1" noResize="1" noEditPoints="1" noAdjustHandles="1" noChangeArrowheads="1" noChangeShapeType="1" noTextEdit="1"/>
              </p:cNvSpPr>
              <p:nvPr/>
            </p:nvSpPr>
            <p:spPr>
              <a:xfrm>
                <a:off x="1492793" y="6287768"/>
                <a:ext cx="381613" cy="307777"/>
              </a:xfrm>
              <a:prstGeom prst="rect">
                <a:avLst/>
              </a:prstGeom>
              <a:blipFill>
                <a:blip r:embed="rId18"/>
                <a:stretch>
                  <a:fillRect l="-19355" r="-11290" b="-25490"/>
                </a:stretch>
              </a:blipFill>
            </p:spPr>
            <p:txBody>
              <a:bodyPr/>
              <a:lstStyle/>
              <a:p>
                <a:r>
                  <a:rPr lang="ja-JP" altLang="en-US">
                    <a:noFill/>
                  </a:rPr>
                  <a:t> </a:t>
                </a:r>
              </a:p>
            </p:txBody>
          </p:sp>
        </mc:Fallback>
      </mc:AlternateContent>
      <p:sp>
        <p:nvSpPr>
          <p:cNvPr id="85" name="CustomShape 2">
            <a:extLst>
              <a:ext uri="{FF2B5EF4-FFF2-40B4-BE49-F238E27FC236}">
                <a16:creationId xmlns:a16="http://schemas.microsoft.com/office/drawing/2014/main" id="{FB84AB81-146D-4803-A0F2-528D40EA8C5B}"/>
              </a:ext>
            </a:extLst>
          </p:cNvPr>
          <p:cNvSpPr/>
          <p:nvPr/>
        </p:nvSpPr>
        <p:spPr>
          <a:xfrm>
            <a:off x="41256" y="37068"/>
            <a:ext cx="5309220"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横せん断ひずみ分布の非一様性</a:t>
            </a:r>
            <a:endParaRPr lang="en-US" altLang="ja-JP" sz="2800" spc="-1" dirty="0">
              <a:latin typeface="Arial"/>
            </a:endParaRPr>
          </a:p>
        </p:txBody>
      </p:sp>
      <p:sp>
        <p:nvSpPr>
          <p:cNvPr id="35" name="CustomShape 2">
            <a:extLst>
              <a:ext uri="{FF2B5EF4-FFF2-40B4-BE49-F238E27FC236}">
                <a16:creationId xmlns:a16="http://schemas.microsoft.com/office/drawing/2014/main" id="{0D759EA1-453C-4791-8072-71F61D08A97B}"/>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10/12</a:t>
            </a:r>
          </a:p>
        </p:txBody>
      </p:sp>
    </p:spTree>
    <p:extLst>
      <p:ext uri="{BB962C8B-B14F-4D97-AF65-F5344CB8AC3E}">
        <p14:creationId xmlns:p14="http://schemas.microsoft.com/office/powerpoint/2010/main" val="338802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2B5FE056-C31E-4C8A-B987-F78D76E45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91" y="4368326"/>
            <a:ext cx="8669325" cy="1032320"/>
          </a:xfrm>
          <a:prstGeom prst="rect">
            <a:avLst/>
          </a:prstGeom>
        </p:spPr>
      </p:pic>
      <p:pic>
        <p:nvPicPr>
          <p:cNvPr id="21" name="図 20" descr="テキスト, 手紙&#10;&#10;自動的に生成された説明">
            <a:extLst>
              <a:ext uri="{FF2B5EF4-FFF2-40B4-BE49-F238E27FC236}">
                <a16:creationId xmlns:a16="http://schemas.microsoft.com/office/drawing/2014/main" id="{6EF5EBED-E94F-4EFF-9232-4259568E1C8F}"/>
              </a:ext>
            </a:extLst>
          </p:cNvPr>
          <p:cNvPicPr>
            <a:picLocks noChangeAspect="1"/>
          </p:cNvPicPr>
          <p:nvPr/>
        </p:nvPicPr>
        <p:blipFill rotWithShape="1">
          <a:blip r:embed="rId3">
            <a:extLst>
              <a:ext uri="{28A0092B-C50C-407E-A947-70E740481C1C}">
                <a14:useLocalDpi xmlns:a14="http://schemas.microsoft.com/office/drawing/2010/main" val="0"/>
              </a:ext>
            </a:extLst>
          </a:blip>
          <a:srcRect l="5185" t="81597" r="90103" b="2314"/>
          <a:stretch/>
        </p:blipFill>
        <p:spPr>
          <a:xfrm>
            <a:off x="5175980" y="3768048"/>
            <a:ext cx="289098" cy="303789"/>
          </a:xfrm>
          <a:prstGeom prst="rect">
            <a:avLst/>
          </a:prstGeom>
        </p:spPr>
      </p:pic>
      <p:pic>
        <p:nvPicPr>
          <p:cNvPr id="19" name="図 18">
            <a:extLst>
              <a:ext uri="{FF2B5EF4-FFF2-40B4-BE49-F238E27FC236}">
                <a16:creationId xmlns:a16="http://schemas.microsoft.com/office/drawing/2014/main" id="{54A41F44-105F-4349-9D6A-3D7DDD05313A}"/>
              </a:ext>
            </a:extLst>
          </p:cNvPr>
          <p:cNvPicPr>
            <a:picLocks noChangeAspect="1"/>
          </p:cNvPicPr>
          <p:nvPr/>
        </p:nvPicPr>
        <p:blipFill rotWithShape="1">
          <a:blip r:embed="rId4">
            <a:extLst>
              <a:ext uri="{28A0092B-C50C-407E-A947-70E740481C1C}">
                <a14:useLocalDpi xmlns:a14="http://schemas.microsoft.com/office/drawing/2010/main" val="0"/>
              </a:ext>
            </a:extLst>
          </a:blip>
          <a:srcRect l="1114" t="38081" r="93598" b="15059"/>
          <a:stretch/>
        </p:blipFill>
        <p:spPr>
          <a:xfrm>
            <a:off x="1977849" y="3779684"/>
            <a:ext cx="352169" cy="255719"/>
          </a:xfrm>
          <a:prstGeom prst="rect">
            <a:avLst/>
          </a:prstGeom>
        </p:spPr>
      </p:pic>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5309220"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横せん断ひずみ分布の非一様性</a:t>
            </a:r>
            <a:endParaRPr lang="en-US" altLang="ja-JP" sz="2800" spc="-1" dirty="0">
              <a:latin typeface="Arial"/>
            </a:endParaRPr>
          </a:p>
        </p:txBody>
      </p:sp>
      <p:sp>
        <p:nvSpPr>
          <p:cNvPr id="9" name="CustomShape 4">
            <a:extLst>
              <a:ext uri="{FF2B5EF4-FFF2-40B4-BE49-F238E27FC236}">
                <a16:creationId xmlns:a16="http://schemas.microsoft.com/office/drawing/2014/main" id="{24A0F713-5515-4252-BF32-51A437F5CE4E}"/>
              </a:ext>
            </a:extLst>
          </p:cNvPr>
          <p:cNvSpPr/>
          <p:nvPr/>
        </p:nvSpPr>
        <p:spPr>
          <a:xfrm>
            <a:off x="119856" y="3386296"/>
            <a:ext cx="3013992"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代表体積要素に純せん断</a:t>
            </a:r>
            <a:endParaRPr lang="en-US" altLang="ja-JP" sz="2000" spc="-1" dirty="0">
              <a:latin typeface="Arial"/>
            </a:endParaRPr>
          </a:p>
          <a:p>
            <a:pPr>
              <a:lnSpc>
                <a:spcPct val="100000"/>
              </a:lnSpc>
            </a:pPr>
            <a:r>
              <a:rPr lang="ja-JP" altLang="en-US" sz="2000" spc="-1" dirty="0">
                <a:latin typeface="Arial"/>
              </a:rPr>
              <a:t>を与えたときの　 分布</a:t>
            </a:r>
            <a:endParaRPr lang="en-US" altLang="ja-JP" sz="2000" spc="-1" dirty="0">
              <a:latin typeface="Arial"/>
            </a:endParaRPr>
          </a:p>
        </p:txBody>
      </p:sp>
      <p:sp>
        <p:nvSpPr>
          <p:cNvPr id="10" name="CustomShape 4">
            <a:extLst>
              <a:ext uri="{FF2B5EF4-FFF2-40B4-BE49-F238E27FC236}">
                <a16:creationId xmlns:a16="http://schemas.microsoft.com/office/drawing/2014/main" id="{FDF2EFBB-056A-44AD-A1A0-B6CF7D92D751}"/>
              </a:ext>
            </a:extLst>
          </p:cNvPr>
          <p:cNvSpPr/>
          <p:nvPr/>
        </p:nvSpPr>
        <p:spPr>
          <a:xfrm>
            <a:off x="3286966" y="3380162"/>
            <a:ext cx="2828044"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代表体積要素に純曲げ</a:t>
            </a:r>
            <a:endParaRPr lang="en-US" altLang="ja-JP" sz="2000" spc="-1" dirty="0">
              <a:latin typeface="Arial"/>
            </a:endParaRPr>
          </a:p>
          <a:p>
            <a:pPr>
              <a:lnSpc>
                <a:spcPct val="100000"/>
              </a:lnSpc>
            </a:pPr>
            <a:r>
              <a:rPr lang="ja-JP" altLang="en-US" sz="2000" spc="-1" dirty="0">
                <a:latin typeface="Arial"/>
              </a:rPr>
              <a:t>を与えたときの　 分布</a:t>
            </a:r>
            <a:endParaRPr lang="en-US" altLang="ja-JP" sz="2000" spc="-1" dirty="0">
              <a:latin typeface="Arial"/>
            </a:endParaRPr>
          </a:p>
        </p:txBody>
      </p:sp>
      <p:sp>
        <p:nvSpPr>
          <p:cNvPr id="11" name="正方形/長方形 10">
            <a:extLst>
              <a:ext uri="{FF2B5EF4-FFF2-40B4-BE49-F238E27FC236}">
                <a16:creationId xmlns:a16="http://schemas.microsoft.com/office/drawing/2014/main" id="{ED3432A4-58FA-40E9-8DD6-F7167A4C6381}"/>
              </a:ext>
            </a:extLst>
          </p:cNvPr>
          <p:cNvSpPr/>
          <p:nvPr/>
        </p:nvSpPr>
        <p:spPr>
          <a:xfrm>
            <a:off x="198474" y="3386296"/>
            <a:ext cx="2860589" cy="701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5C16F5F-F27B-4D8F-B904-15F5CC588D3C}"/>
              </a:ext>
            </a:extLst>
          </p:cNvPr>
          <p:cNvSpPr/>
          <p:nvPr/>
        </p:nvSpPr>
        <p:spPr>
          <a:xfrm>
            <a:off x="3291084" y="3380162"/>
            <a:ext cx="2860589" cy="701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9EF4CC5-19D8-4E60-9AC7-79AD92F789C3}"/>
              </a:ext>
            </a:extLst>
          </p:cNvPr>
          <p:cNvSpPr/>
          <p:nvPr/>
        </p:nvSpPr>
        <p:spPr>
          <a:xfrm>
            <a:off x="3059064" y="4490234"/>
            <a:ext cx="843805" cy="709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4D59987-6EE7-41CB-B563-4AED472B05C2}"/>
              </a:ext>
            </a:extLst>
          </p:cNvPr>
          <p:cNvSpPr/>
          <p:nvPr/>
        </p:nvSpPr>
        <p:spPr>
          <a:xfrm>
            <a:off x="5175980" y="4484100"/>
            <a:ext cx="780189" cy="709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852B2BBD-4131-480F-8785-BB25FA45704C}"/>
              </a:ext>
            </a:extLst>
          </p:cNvPr>
          <p:cNvCxnSpPr>
            <a:cxnSpLocks/>
            <a:stCxn id="11" idx="2"/>
            <a:endCxn id="15" idx="0"/>
          </p:cNvCxnSpPr>
          <p:nvPr/>
        </p:nvCxnSpPr>
        <p:spPr>
          <a:xfrm>
            <a:off x="1628769" y="4087744"/>
            <a:ext cx="1852198" cy="4024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741DB1B-3B98-4904-A40D-6F1CE347B3AC}"/>
              </a:ext>
            </a:extLst>
          </p:cNvPr>
          <p:cNvCxnSpPr>
            <a:cxnSpLocks/>
            <a:stCxn id="14" idx="2"/>
            <a:endCxn id="16" idx="0"/>
          </p:cNvCxnSpPr>
          <p:nvPr/>
        </p:nvCxnSpPr>
        <p:spPr>
          <a:xfrm>
            <a:off x="4721379" y="4081610"/>
            <a:ext cx="844696" cy="4024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図 22" descr="テキスト, 手紙&#10;&#10;自動的に生成された説明">
            <a:extLst>
              <a:ext uri="{FF2B5EF4-FFF2-40B4-BE49-F238E27FC236}">
                <a16:creationId xmlns:a16="http://schemas.microsoft.com/office/drawing/2014/main" id="{8F7184C7-B9EE-4BA0-9D48-B73AFC174AB1}"/>
              </a:ext>
            </a:extLst>
          </p:cNvPr>
          <p:cNvPicPr>
            <a:picLocks noChangeAspect="1"/>
          </p:cNvPicPr>
          <p:nvPr/>
        </p:nvPicPr>
        <p:blipFill rotWithShape="1">
          <a:blip r:embed="rId3">
            <a:extLst>
              <a:ext uri="{28A0092B-C50C-407E-A947-70E740481C1C}">
                <a14:useLocalDpi xmlns:a14="http://schemas.microsoft.com/office/drawing/2010/main" val="0"/>
              </a:ext>
            </a:extLst>
          </a:blip>
          <a:srcRect l="17392" t="10149" r="78160" b="77746"/>
          <a:stretch/>
        </p:blipFill>
        <p:spPr>
          <a:xfrm>
            <a:off x="8530124" y="567757"/>
            <a:ext cx="272903" cy="228557"/>
          </a:xfrm>
          <a:prstGeom prst="rect">
            <a:avLst/>
          </a:prstGeom>
        </p:spPr>
      </p:pic>
      <p:pic>
        <p:nvPicPr>
          <p:cNvPr id="24" name="図 23" descr="テキスト, 手紙&#10;&#10;自動的に生成された説明">
            <a:extLst>
              <a:ext uri="{FF2B5EF4-FFF2-40B4-BE49-F238E27FC236}">
                <a16:creationId xmlns:a16="http://schemas.microsoft.com/office/drawing/2014/main" id="{CB1F958C-1034-4B56-A517-D9DC0BE63F31}"/>
              </a:ext>
            </a:extLst>
          </p:cNvPr>
          <p:cNvPicPr>
            <a:picLocks noChangeAspect="1"/>
          </p:cNvPicPr>
          <p:nvPr/>
        </p:nvPicPr>
        <p:blipFill rotWithShape="1">
          <a:blip r:embed="rId3">
            <a:extLst>
              <a:ext uri="{28A0092B-C50C-407E-A947-70E740481C1C}">
                <a14:useLocalDpi xmlns:a14="http://schemas.microsoft.com/office/drawing/2010/main" val="0"/>
              </a:ext>
            </a:extLst>
          </a:blip>
          <a:srcRect l="23562" t="11269" r="72410" b="78046"/>
          <a:stretch/>
        </p:blipFill>
        <p:spPr>
          <a:xfrm>
            <a:off x="8896866" y="935277"/>
            <a:ext cx="247134" cy="201747"/>
          </a:xfrm>
          <a:prstGeom prst="rect">
            <a:avLst/>
          </a:prstGeom>
        </p:spPr>
      </p:pic>
      <p:sp>
        <p:nvSpPr>
          <p:cNvPr id="27" name="直線コネクタ 26">
            <a:extLst>
              <a:ext uri="{FF2B5EF4-FFF2-40B4-BE49-F238E27FC236}">
                <a16:creationId xmlns:a16="http://schemas.microsoft.com/office/drawing/2014/main" id="{5D116227-0E8B-4F07-B66B-F1AF0AEC4E55}"/>
              </a:ext>
            </a:extLst>
          </p:cNvPr>
          <p:cNvSpPr/>
          <p:nvPr/>
        </p:nvSpPr>
        <p:spPr>
          <a:xfrm flipH="1">
            <a:off x="8778678" y="712447"/>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28" name="直線コネクタ 27">
            <a:extLst>
              <a:ext uri="{FF2B5EF4-FFF2-40B4-BE49-F238E27FC236}">
                <a16:creationId xmlns:a16="http://schemas.microsoft.com/office/drawing/2014/main" id="{0E1E1F60-94C0-4053-B074-836A5CF4716F}"/>
              </a:ext>
            </a:extLst>
          </p:cNvPr>
          <p:cNvSpPr/>
          <p:nvPr/>
        </p:nvSpPr>
        <p:spPr>
          <a:xfrm>
            <a:off x="8984324" y="712447"/>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35" name="CustomShape 4">
            <a:extLst>
              <a:ext uri="{FF2B5EF4-FFF2-40B4-BE49-F238E27FC236}">
                <a16:creationId xmlns:a16="http://schemas.microsoft.com/office/drawing/2014/main" id="{B9B86E5F-0BFF-460B-AC3D-209AD6743FBD}"/>
              </a:ext>
            </a:extLst>
          </p:cNvPr>
          <p:cNvSpPr/>
          <p:nvPr/>
        </p:nvSpPr>
        <p:spPr>
          <a:xfrm>
            <a:off x="142467" y="6342299"/>
            <a:ext cx="8980497"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solidFill>
                  <a:srgbClr val="FF0000"/>
                </a:solidFill>
                <a:latin typeface="Arial"/>
              </a:rPr>
              <a:t>横せん断ひずみ分布において</a:t>
            </a:r>
            <a:r>
              <a:rPr lang="en-US" altLang="ja-JP" sz="2000" spc="-1" dirty="0">
                <a:solidFill>
                  <a:srgbClr val="FF0000"/>
                </a:solidFill>
                <a:latin typeface="Arial"/>
              </a:rPr>
              <a:t> </a:t>
            </a:r>
            <a:r>
              <a:rPr lang="ja-JP" altLang="en-US" sz="2000" spc="-1" dirty="0">
                <a:solidFill>
                  <a:srgbClr val="FF0000"/>
                </a:solidFill>
                <a:latin typeface="Arial"/>
              </a:rPr>
              <a:t>　方向の非一様性が生じる理由を説明できる！</a:t>
            </a:r>
            <a:endParaRPr lang="en-US" altLang="ja-JP" sz="2000" spc="-1" dirty="0">
              <a:solidFill>
                <a:srgbClr val="FF0000"/>
              </a:solidFill>
              <a:latin typeface="Arial"/>
            </a:endParaRPr>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FAB274D1-44A5-4A56-9C74-10E1F9DF47A8}"/>
                  </a:ext>
                </a:extLst>
              </p:cNvPr>
              <p:cNvSpPr txBox="1"/>
              <p:nvPr/>
            </p:nvSpPr>
            <p:spPr>
              <a:xfrm>
                <a:off x="3558366" y="6362159"/>
                <a:ext cx="3239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rPr>
                          </m:ctrlPr>
                        </m:sSubPr>
                        <m:e>
                          <m:r>
                            <a:rPr kumimoji="1" lang="en-US" altLang="ja-JP" sz="2000" b="0" i="1" smtClean="0">
                              <a:solidFill>
                                <a:srgbClr val="FF0000"/>
                              </a:solidFill>
                              <a:latin typeface="Cambria Math" panose="02040503050406030204" pitchFamily="18" charset="0"/>
                            </a:rPr>
                            <m:t>𝑥</m:t>
                          </m:r>
                        </m:e>
                        <m:sub>
                          <m:r>
                            <a:rPr kumimoji="1" lang="en-US" altLang="ja-JP" sz="2000" b="0" i="1" smtClean="0">
                              <a:solidFill>
                                <a:srgbClr val="FF0000"/>
                              </a:solidFill>
                              <a:latin typeface="Cambria Math" panose="02040503050406030204" pitchFamily="18" charset="0"/>
                            </a:rPr>
                            <m:t>2</m:t>
                          </m:r>
                        </m:sub>
                      </m:sSub>
                    </m:oMath>
                  </m:oMathPara>
                </a14:m>
                <a:endParaRPr kumimoji="1" lang="ja-JP" altLang="en-US" dirty="0"/>
              </a:p>
            </p:txBody>
          </p:sp>
        </mc:Choice>
        <mc:Fallback xmlns="">
          <p:sp>
            <p:nvSpPr>
              <p:cNvPr id="2" name="テキスト ボックス 1">
                <a:extLst>
                  <a:ext uri="{FF2B5EF4-FFF2-40B4-BE49-F238E27FC236}">
                    <a16:creationId xmlns:a16="http://schemas.microsoft.com/office/drawing/2014/main" id="{FAB274D1-44A5-4A56-9C74-10E1F9DF47A8}"/>
                  </a:ext>
                </a:extLst>
              </p:cNvPr>
              <p:cNvSpPr txBox="1">
                <a:spLocks noRot="1" noChangeAspect="1" noMove="1" noResize="1" noEditPoints="1" noAdjustHandles="1" noChangeArrowheads="1" noChangeShapeType="1" noTextEdit="1"/>
              </p:cNvSpPr>
              <p:nvPr/>
            </p:nvSpPr>
            <p:spPr>
              <a:xfrm>
                <a:off x="3558366" y="6362159"/>
                <a:ext cx="323935" cy="307777"/>
              </a:xfrm>
              <a:prstGeom prst="rect">
                <a:avLst/>
              </a:prstGeom>
              <a:blipFill>
                <a:blip r:embed="rId5"/>
                <a:stretch>
                  <a:fillRect l="-9434" r="-5660"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ED786C09-7270-4746-B6CA-EA2D24679EBD}"/>
                  </a:ext>
                </a:extLst>
              </p:cNvPr>
              <p:cNvSpPr txBox="1"/>
              <p:nvPr/>
            </p:nvSpPr>
            <p:spPr>
              <a:xfrm>
                <a:off x="542094" y="677489"/>
                <a:ext cx="151765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𝐸</m:t>
                      </m:r>
                      <m:r>
                        <a:rPr kumimoji="1" lang="en-US" altLang="ja-JP" sz="2000" b="0" i="1" smtClean="0">
                          <a:latin typeface="Cambria Math" panose="02040503050406030204" pitchFamily="18" charset="0"/>
                        </a:rPr>
                        <m:t>=200</m:t>
                      </m:r>
                    </m:oMath>
                  </m:oMathPara>
                </a14:m>
                <a:endParaRPr kumimoji="1" lang="ja-JP" altLang="en-US" sz="2000" dirty="0"/>
              </a:p>
            </p:txBody>
          </p:sp>
        </mc:Choice>
        <mc:Fallback xmlns="">
          <p:sp>
            <p:nvSpPr>
              <p:cNvPr id="37" name="テキスト ボックス 36">
                <a:extLst>
                  <a:ext uri="{FF2B5EF4-FFF2-40B4-BE49-F238E27FC236}">
                    <a16:creationId xmlns:a16="http://schemas.microsoft.com/office/drawing/2014/main" id="{ED786C09-7270-4746-B6CA-EA2D24679EBD}"/>
                  </a:ext>
                </a:extLst>
              </p:cNvPr>
              <p:cNvSpPr txBox="1">
                <a:spLocks noRot="1" noChangeAspect="1" noMove="1" noResize="1" noEditPoints="1" noAdjustHandles="1" noChangeArrowheads="1" noChangeShapeType="1" noTextEdit="1"/>
              </p:cNvSpPr>
              <p:nvPr/>
            </p:nvSpPr>
            <p:spPr>
              <a:xfrm>
                <a:off x="542094" y="677489"/>
                <a:ext cx="1517658" cy="307777"/>
              </a:xfrm>
              <a:prstGeom prst="rect">
                <a:avLst/>
              </a:prstGeom>
              <a:blipFill>
                <a:blip r:embed="rId6"/>
                <a:stretch>
                  <a:fillRect b="-9804"/>
                </a:stretch>
              </a:blipFill>
            </p:spPr>
            <p:txBody>
              <a:bodyPr/>
              <a:lstStyle/>
              <a:p>
                <a:r>
                  <a:rPr lang="ja-JP" altLang="en-US">
                    <a:noFill/>
                  </a:rPr>
                  <a:t> </a:t>
                </a:r>
              </a:p>
            </p:txBody>
          </p:sp>
        </mc:Fallback>
      </mc:AlternateContent>
      <p:sp>
        <p:nvSpPr>
          <p:cNvPr id="38" name="テキスト ボックス 37">
            <a:extLst>
              <a:ext uri="{FF2B5EF4-FFF2-40B4-BE49-F238E27FC236}">
                <a16:creationId xmlns:a16="http://schemas.microsoft.com/office/drawing/2014/main" id="{D90774DA-B181-44DE-9076-4EED547478EB}"/>
              </a:ext>
            </a:extLst>
          </p:cNvPr>
          <p:cNvSpPr txBox="1"/>
          <p:nvPr/>
        </p:nvSpPr>
        <p:spPr>
          <a:xfrm>
            <a:off x="1713222" y="660297"/>
            <a:ext cx="668458"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b="0" i="0" u="none" strike="noStrike" kern="1200" cap="none" dirty="0" err="1">
                <a:ln>
                  <a:noFill/>
                </a:ln>
                <a:latin typeface="Liberation Sans" pitchFamily="18"/>
                <a:ea typeface="ＭＳ Ｐゴシック" pitchFamily="2"/>
                <a:cs typeface="Arial" pitchFamily="2"/>
              </a:rPr>
              <a:t>GPa</a:t>
            </a:r>
            <a:endParaRPr lang="ja-JP"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A6FF3E77-EAA7-4034-96A9-46E5A7C304AA}"/>
                  </a:ext>
                </a:extLst>
              </p:cNvPr>
              <p:cNvSpPr txBox="1"/>
              <p:nvPr/>
            </p:nvSpPr>
            <p:spPr>
              <a:xfrm>
                <a:off x="2461406" y="667348"/>
                <a:ext cx="137233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0" i="1" smtClean="0">
                          <a:latin typeface="Cambria Math" panose="02040503050406030204" pitchFamily="18" charset="0"/>
                        </a:rPr>
                        <m:t>𝜈</m:t>
                      </m:r>
                      <m:r>
                        <a:rPr kumimoji="1" lang="en-US" altLang="ja-JP" sz="2000" b="0" i="1" smtClean="0">
                          <a:latin typeface="Cambria Math" panose="02040503050406030204" pitchFamily="18" charset="0"/>
                        </a:rPr>
                        <m:t>=0.</m:t>
                      </m:r>
                      <m:r>
                        <a:rPr kumimoji="1" lang="en-US" altLang="ja-JP" sz="2000" b="0" i="0" smtClean="0">
                          <a:latin typeface="Cambria Math" panose="02040503050406030204" pitchFamily="18" charset="0"/>
                        </a:rPr>
                        <m:t>3</m:t>
                      </m:r>
                    </m:oMath>
                  </m:oMathPara>
                </a14:m>
                <a:endParaRPr kumimoji="1" lang="ja-JP" altLang="en-US" sz="2000" dirty="0"/>
              </a:p>
            </p:txBody>
          </p:sp>
        </mc:Choice>
        <mc:Fallback xmlns="">
          <p:sp>
            <p:nvSpPr>
              <p:cNvPr id="39" name="テキスト ボックス 38">
                <a:extLst>
                  <a:ext uri="{FF2B5EF4-FFF2-40B4-BE49-F238E27FC236}">
                    <a16:creationId xmlns:a16="http://schemas.microsoft.com/office/drawing/2014/main" id="{A6FF3E77-EAA7-4034-96A9-46E5A7C304AA}"/>
                  </a:ext>
                </a:extLst>
              </p:cNvPr>
              <p:cNvSpPr txBox="1">
                <a:spLocks noRot="1" noChangeAspect="1" noMove="1" noResize="1" noEditPoints="1" noAdjustHandles="1" noChangeArrowheads="1" noChangeShapeType="1" noTextEdit="1"/>
              </p:cNvSpPr>
              <p:nvPr/>
            </p:nvSpPr>
            <p:spPr>
              <a:xfrm>
                <a:off x="2461406" y="667348"/>
                <a:ext cx="1372337" cy="307777"/>
              </a:xfrm>
              <a:prstGeom prst="rect">
                <a:avLst/>
              </a:prstGeom>
              <a:blipFill>
                <a:blip r:embed="rId7"/>
                <a:stretch>
                  <a:fillRect b="-9804"/>
                </a:stretch>
              </a:blipFill>
            </p:spPr>
            <p:txBody>
              <a:bodyPr/>
              <a:lstStyle/>
              <a:p>
                <a:r>
                  <a:rPr lang="ja-JP" altLang="en-US">
                    <a:noFill/>
                  </a:rPr>
                  <a:t> </a:t>
                </a:r>
              </a:p>
            </p:txBody>
          </p:sp>
        </mc:Fallback>
      </mc:AlternateContent>
      <p:pic>
        <p:nvPicPr>
          <p:cNvPr id="5" name="図 4" descr="背景パターン&#10;&#10;自動的に生成された説明">
            <a:extLst>
              <a:ext uri="{FF2B5EF4-FFF2-40B4-BE49-F238E27FC236}">
                <a16:creationId xmlns:a16="http://schemas.microsoft.com/office/drawing/2014/main" id="{2CF12E39-2AE0-46E4-A75C-29CE68106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094" y="1140779"/>
            <a:ext cx="2144518" cy="2144518"/>
          </a:xfrm>
          <a:prstGeom prst="rect">
            <a:avLst/>
          </a:prstGeom>
        </p:spPr>
      </p:pic>
      <p:pic>
        <p:nvPicPr>
          <p:cNvPr id="12" name="図 11" descr="光の線&#10;&#10;中程度の精度で自動的に生成された説明">
            <a:extLst>
              <a:ext uri="{FF2B5EF4-FFF2-40B4-BE49-F238E27FC236}">
                <a16:creationId xmlns:a16="http://schemas.microsoft.com/office/drawing/2014/main" id="{078E06E6-3154-4540-948C-5740870747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4868" y="1123435"/>
            <a:ext cx="2144518" cy="2144518"/>
          </a:xfrm>
          <a:prstGeom prst="rect">
            <a:avLst/>
          </a:prstGeom>
        </p:spPr>
      </p:pic>
      <p:pic>
        <p:nvPicPr>
          <p:cNvPr id="18" name="図 17" descr="背景パターン&#10;&#10;自動的に生成された説明">
            <a:extLst>
              <a:ext uri="{FF2B5EF4-FFF2-40B4-BE49-F238E27FC236}">
                <a16:creationId xmlns:a16="http://schemas.microsoft.com/office/drawing/2014/main" id="{2659FC97-B346-441A-9D32-60C8F8434B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3528" y="1128774"/>
            <a:ext cx="2139179" cy="2139179"/>
          </a:xfrm>
          <a:prstGeom prst="rect">
            <a:avLst/>
          </a:prstGeom>
        </p:spPr>
      </p:pic>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2EA15E17-5125-4DA7-B54D-7CA71843ECF4}"/>
                  </a:ext>
                </a:extLst>
              </p:cNvPr>
              <p:cNvSpPr txBox="1"/>
              <p:nvPr/>
            </p:nvSpPr>
            <p:spPr>
              <a:xfrm>
                <a:off x="2860395" y="1830905"/>
                <a:ext cx="57868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400" b="0" i="1" smtClean="0">
                          <a:latin typeface="Cambria Math" panose="02040503050406030204" pitchFamily="18" charset="0"/>
                        </a:rPr>
                        <m:t>+</m:t>
                      </m:r>
                    </m:oMath>
                  </m:oMathPara>
                </a14:m>
                <a:endParaRPr kumimoji="1" lang="ja-JP" altLang="en-US" sz="4400" dirty="0"/>
              </a:p>
            </p:txBody>
          </p:sp>
        </mc:Choice>
        <mc:Fallback xmlns="">
          <p:sp>
            <p:nvSpPr>
              <p:cNvPr id="40" name="テキスト ボックス 39">
                <a:extLst>
                  <a:ext uri="{FF2B5EF4-FFF2-40B4-BE49-F238E27FC236}">
                    <a16:creationId xmlns:a16="http://schemas.microsoft.com/office/drawing/2014/main" id="{2EA15E17-5125-4DA7-B54D-7CA71843ECF4}"/>
                  </a:ext>
                </a:extLst>
              </p:cNvPr>
              <p:cNvSpPr txBox="1">
                <a:spLocks noRot="1" noChangeAspect="1" noMove="1" noResize="1" noEditPoints="1" noAdjustHandles="1" noChangeArrowheads="1" noChangeShapeType="1" noTextEdit="1"/>
              </p:cNvSpPr>
              <p:nvPr/>
            </p:nvSpPr>
            <p:spPr>
              <a:xfrm>
                <a:off x="2860395" y="1830905"/>
                <a:ext cx="578685" cy="67710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F478A061-60BA-46FB-802B-B9B5E31E57C2}"/>
                  </a:ext>
                </a:extLst>
              </p:cNvPr>
              <p:cNvSpPr txBox="1"/>
              <p:nvPr/>
            </p:nvSpPr>
            <p:spPr>
              <a:xfrm>
                <a:off x="5956169" y="1765978"/>
                <a:ext cx="57868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400" b="0" i="1" smtClean="0">
                          <a:latin typeface="Cambria Math" panose="02040503050406030204" pitchFamily="18" charset="0"/>
                        </a:rPr>
                        <m:t>=</m:t>
                      </m:r>
                    </m:oMath>
                  </m:oMathPara>
                </a14:m>
                <a:endParaRPr kumimoji="1" lang="ja-JP" altLang="en-US" sz="4400" dirty="0"/>
              </a:p>
            </p:txBody>
          </p:sp>
        </mc:Choice>
        <mc:Fallback xmlns="">
          <p:sp>
            <p:nvSpPr>
              <p:cNvPr id="41" name="テキスト ボックス 40">
                <a:extLst>
                  <a:ext uri="{FF2B5EF4-FFF2-40B4-BE49-F238E27FC236}">
                    <a16:creationId xmlns:a16="http://schemas.microsoft.com/office/drawing/2014/main" id="{F478A061-60BA-46FB-802B-B9B5E31E57C2}"/>
                  </a:ext>
                </a:extLst>
              </p:cNvPr>
              <p:cNvSpPr txBox="1">
                <a:spLocks noRot="1" noChangeAspect="1" noMove="1" noResize="1" noEditPoints="1" noAdjustHandles="1" noChangeArrowheads="1" noChangeShapeType="1" noTextEdit="1"/>
              </p:cNvSpPr>
              <p:nvPr/>
            </p:nvSpPr>
            <p:spPr>
              <a:xfrm>
                <a:off x="5956169" y="1765978"/>
                <a:ext cx="578685" cy="677108"/>
              </a:xfrm>
              <a:prstGeom prst="rect">
                <a:avLst/>
              </a:prstGeom>
              <a:blipFill>
                <a:blip r:embed="rId12"/>
                <a:stretch>
                  <a:fillRect/>
                </a:stretch>
              </a:blipFill>
            </p:spPr>
            <p:txBody>
              <a:bodyPr/>
              <a:lstStyle/>
              <a:p>
                <a:r>
                  <a:rPr lang="ja-JP" altLang="en-US">
                    <a:noFill/>
                  </a:rPr>
                  <a:t> </a:t>
                </a:r>
              </a:p>
            </p:txBody>
          </p:sp>
        </mc:Fallback>
      </mc:AlternateContent>
      <p:sp>
        <p:nvSpPr>
          <p:cNvPr id="46" name="CustomShape 4">
            <a:extLst>
              <a:ext uri="{FF2B5EF4-FFF2-40B4-BE49-F238E27FC236}">
                <a16:creationId xmlns:a16="http://schemas.microsoft.com/office/drawing/2014/main" id="{A2A6DE22-0BBB-49F8-9714-5DA5B6D5480B}"/>
              </a:ext>
            </a:extLst>
          </p:cNvPr>
          <p:cNvSpPr/>
          <p:nvPr/>
        </p:nvSpPr>
        <p:spPr>
          <a:xfrm>
            <a:off x="6851596" y="3519347"/>
            <a:ext cx="1988583"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境界値問題の解</a:t>
            </a:r>
            <a:endParaRPr lang="en-US" altLang="ja-JP" sz="2000" spc="-1" dirty="0">
              <a:latin typeface="Arial"/>
            </a:endParaRPr>
          </a:p>
        </p:txBody>
      </p:sp>
      <p:sp>
        <p:nvSpPr>
          <p:cNvPr id="61" name="CustomShape 4">
            <a:extLst>
              <a:ext uri="{FF2B5EF4-FFF2-40B4-BE49-F238E27FC236}">
                <a16:creationId xmlns:a16="http://schemas.microsoft.com/office/drawing/2014/main" id="{AF0193DD-60B2-4DFB-B03D-5272839E3CC6}"/>
              </a:ext>
            </a:extLst>
          </p:cNvPr>
          <p:cNvSpPr/>
          <p:nvPr/>
        </p:nvSpPr>
        <p:spPr>
          <a:xfrm>
            <a:off x="41550" y="5492321"/>
            <a:ext cx="3783049"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せん断に伴う断面変形の大きさ</a:t>
            </a:r>
            <a:endParaRPr lang="en-US" altLang="ja-JP" sz="2000" spc="-1" dirty="0">
              <a:latin typeface="Arial"/>
            </a:endParaRPr>
          </a:p>
          <a:p>
            <a:pPr>
              <a:lnSpc>
                <a:spcPct val="100000"/>
              </a:lnSpc>
            </a:pPr>
            <a:r>
              <a:rPr lang="ja-JP" altLang="en-US" sz="2000" spc="-1" dirty="0">
                <a:latin typeface="Arial"/>
              </a:rPr>
              <a:t>を表す一般化変位</a:t>
            </a:r>
            <a:endParaRPr lang="en-US" altLang="ja-JP" sz="2000" spc="-1" dirty="0">
              <a:latin typeface="Arial"/>
            </a:endParaRPr>
          </a:p>
        </p:txBody>
      </p:sp>
      <p:sp>
        <p:nvSpPr>
          <p:cNvPr id="62" name="CustomShape 4">
            <a:extLst>
              <a:ext uri="{FF2B5EF4-FFF2-40B4-BE49-F238E27FC236}">
                <a16:creationId xmlns:a16="http://schemas.microsoft.com/office/drawing/2014/main" id="{07EE0E96-AA3B-41DD-A165-A0D60013428F}"/>
              </a:ext>
            </a:extLst>
          </p:cNvPr>
          <p:cNvSpPr/>
          <p:nvPr/>
        </p:nvSpPr>
        <p:spPr>
          <a:xfrm>
            <a:off x="4086911" y="5479214"/>
            <a:ext cx="5064810"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曲げに伴う</a:t>
            </a:r>
            <a:r>
              <a:rPr lang="en-US" altLang="ja-JP" sz="2000" spc="-1" dirty="0">
                <a:latin typeface="Arial"/>
              </a:rPr>
              <a:t>Poisson</a:t>
            </a:r>
            <a:r>
              <a:rPr lang="ja-JP" altLang="en-US" sz="2000" spc="-1" dirty="0">
                <a:latin typeface="Arial"/>
              </a:rPr>
              <a:t>効果による</a:t>
            </a:r>
            <a:endParaRPr lang="en-US" altLang="ja-JP" sz="2000" spc="-1" dirty="0">
              <a:latin typeface="Arial"/>
            </a:endParaRPr>
          </a:p>
          <a:p>
            <a:pPr>
              <a:lnSpc>
                <a:spcPct val="100000"/>
              </a:lnSpc>
            </a:pPr>
            <a:r>
              <a:rPr lang="ja-JP" altLang="en-US" sz="2000" spc="-1" dirty="0">
                <a:latin typeface="Arial"/>
              </a:rPr>
              <a:t>断面変形の大きさを表す一般化変位の</a:t>
            </a:r>
            <a:r>
              <a:rPr lang="ja-JP" altLang="en-US" sz="2000" spc="-1" dirty="0">
                <a:solidFill>
                  <a:srgbClr val="FF0000"/>
                </a:solidFill>
                <a:latin typeface="Arial"/>
              </a:rPr>
              <a:t>勾配</a:t>
            </a:r>
            <a:endParaRPr lang="en-US" altLang="ja-JP" sz="2000" spc="-1" dirty="0">
              <a:solidFill>
                <a:srgbClr val="FF0000"/>
              </a:solidFill>
              <a:latin typeface="Arial"/>
            </a:endParaRPr>
          </a:p>
        </p:txBody>
      </p:sp>
      <p:sp>
        <p:nvSpPr>
          <p:cNvPr id="63" name="正方形/長方形 62">
            <a:extLst>
              <a:ext uri="{FF2B5EF4-FFF2-40B4-BE49-F238E27FC236}">
                <a16:creationId xmlns:a16="http://schemas.microsoft.com/office/drawing/2014/main" id="{18D391EA-4C28-4F23-82DE-88412F02E8C9}"/>
              </a:ext>
            </a:extLst>
          </p:cNvPr>
          <p:cNvSpPr/>
          <p:nvPr/>
        </p:nvSpPr>
        <p:spPr>
          <a:xfrm>
            <a:off x="111716" y="5496255"/>
            <a:ext cx="3712883" cy="701448"/>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7B7A3EC1-F4FB-4633-B077-536319CF899A}"/>
              </a:ext>
            </a:extLst>
          </p:cNvPr>
          <p:cNvSpPr/>
          <p:nvPr/>
        </p:nvSpPr>
        <p:spPr>
          <a:xfrm>
            <a:off x="4086911" y="5492321"/>
            <a:ext cx="4957852" cy="701448"/>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3A9C8B25-1F48-4769-BE43-A40CBACBDF0D}"/>
              </a:ext>
            </a:extLst>
          </p:cNvPr>
          <p:cNvCxnSpPr>
            <a:cxnSpLocks/>
            <a:stCxn id="69" idx="2"/>
            <a:endCxn id="63" idx="0"/>
          </p:cNvCxnSpPr>
          <p:nvPr/>
        </p:nvCxnSpPr>
        <p:spPr>
          <a:xfrm flipH="1">
            <a:off x="1968158" y="5207963"/>
            <a:ext cx="2251290" cy="28829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F6FC9B6E-E507-4467-8749-052311E416C1}"/>
              </a:ext>
            </a:extLst>
          </p:cNvPr>
          <p:cNvSpPr/>
          <p:nvPr/>
        </p:nvSpPr>
        <p:spPr>
          <a:xfrm>
            <a:off x="3944867" y="4484100"/>
            <a:ext cx="549161" cy="723863"/>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9355FCF6-DDE3-48F4-BA35-B763338992EA}"/>
              </a:ext>
            </a:extLst>
          </p:cNvPr>
          <p:cNvSpPr/>
          <p:nvPr/>
        </p:nvSpPr>
        <p:spPr>
          <a:xfrm>
            <a:off x="6013770" y="4476714"/>
            <a:ext cx="624351" cy="723863"/>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a:extLst>
              <a:ext uri="{FF2B5EF4-FFF2-40B4-BE49-F238E27FC236}">
                <a16:creationId xmlns:a16="http://schemas.microsoft.com/office/drawing/2014/main" id="{C43B7098-4D8F-4FF9-A461-077DD60290B6}"/>
              </a:ext>
            </a:extLst>
          </p:cNvPr>
          <p:cNvCxnSpPr>
            <a:cxnSpLocks/>
            <a:stCxn id="71" idx="2"/>
            <a:endCxn id="64" idx="0"/>
          </p:cNvCxnSpPr>
          <p:nvPr/>
        </p:nvCxnSpPr>
        <p:spPr>
          <a:xfrm>
            <a:off x="6325946" y="5200577"/>
            <a:ext cx="239891" cy="29174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2" name="CustomShape 2">
            <a:extLst>
              <a:ext uri="{FF2B5EF4-FFF2-40B4-BE49-F238E27FC236}">
                <a16:creationId xmlns:a16="http://schemas.microsoft.com/office/drawing/2014/main" id="{ED5D428F-8AA9-400B-A8FA-24B6E7B4475D}"/>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11/12</a:t>
            </a:r>
          </a:p>
        </p:txBody>
      </p:sp>
    </p:spTree>
    <p:extLst>
      <p:ext uri="{BB962C8B-B14F-4D97-AF65-F5344CB8AC3E}">
        <p14:creationId xmlns:p14="http://schemas.microsoft.com/office/powerpoint/2010/main" val="237244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4419533"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まとめ</a:t>
            </a:r>
            <a:endParaRPr lang="en-US" sz="2800" spc="-1" dirty="0">
              <a:latin typeface="Arial"/>
            </a:endParaRPr>
          </a:p>
        </p:txBody>
      </p:sp>
      <p:sp>
        <p:nvSpPr>
          <p:cNvPr id="4" name="CustomShape 4">
            <a:extLst>
              <a:ext uri="{FF2B5EF4-FFF2-40B4-BE49-F238E27FC236}">
                <a16:creationId xmlns:a16="http://schemas.microsoft.com/office/drawing/2014/main" id="{C42FFFF5-00E2-4EBC-A6F4-E3FA0945677B}"/>
              </a:ext>
            </a:extLst>
          </p:cNvPr>
          <p:cNvSpPr/>
          <p:nvPr/>
        </p:nvSpPr>
        <p:spPr>
          <a:xfrm>
            <a:off x="803189" y="772956"/>
            <a:ext cx="7685904" cy="1026568"/>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・曲げや軸変形に伴う</a:t>
            </a:r>
            <a:r>
              <a:rPr lang="en-US" altLang="ja-JP" sz="2000" spc="-1" dirty="0">
                <a:latin typeface="Arial"/>
              </a:rPr>
              <a:t>Poisson</a:t>
            </a:r>
            <a:r>
              <a:rPr lang="ja-JP" altLang="en-US" sz="2000" spc="-1" dirty="0">
                <a:latin typeface="Arial"/>
              </a:rPr>
              <a:t>効果による断面変形の大きさを</a:t>
            </a:r>
            <a:endParaRPr lang="en-US" altLang="ja-JP" sz="2000" spc="-1" dirty="0">
              <a:latin typeface="Arial"/>
            </a:endParaRPr>
          </a:p>
          <a:p>
            <a:pPr>
              <a:lnSpc>
                <a:spcPct val="100000"/>
              </a:lnSpc>
            </a:pPr>
            <a:r>
              <a:rPr lang="ja-JP" altLang="en-US" sz="2000" spc="-1" dirty="0">
                <a:latin typeface="Arial"/>
              </a:rPr>
              <a:t>　曲げや軸変形とは独立に考慮した梁理論を定式化した．</a:t>
            </a:r>
            <a:endParaRPr lang="en-US" altLang="ja-JP" sz="2000" spc="-1" dirty="0">
              <a:latin typeface="Arial"/>
            </a:endParaRPr>
          </a:p>
          <a:p>
            <a:pPr>
              <a:lnSpc>
                <a:spcPct val="100000"/>
              </a:lnSpc>
            </a:pPr>
            <a:r>
              <a:rPr lang="ja-JP" altLang="en-US" sz="2000" spc="-1" dirty="0">
                <a:latin typeface="Arial"/>
              </a:rPr>
              <a:t>　有限要素定式化も行った．</a:t>
            </a:r>
            <a:endParaRPr lang="en-US" altLang="ja-JP" sz="2000" spc="-1" dirty="0">
              <a:latin typeface="Arial"/>
            </a:endParaRPr>
          </a:p>
        </p:txBody>
      </p:sp>
      <p:sp>
        <p:nvSpPr>
          <p:cNvPr id="5" name="CustomShape 4">
            <a:extLst>
              <a:ext uri="{FF2B5EF4-FFF2-40B4-BE49-F238E27FC236}">
                <a16:creationId xmlns:a16="http://schemas.microsoft.com/office/drawing/2014/main" id="{4250D748-987A-49AA-A4B7-27CD72C403BE}"/>
              </a:ext>
            </a:extLst>
          </p:cNvPr>
          <p:cNvSpPr/>
          <p:nvPr/>
        </p:nvSpPr>
        <p:spPr>
          <a:xfrm>
            <a:off x="812242" y="2321297"/>
            <a:ext cx="7685904" cy="411015"/>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・軸変形や曲げとせん断を受ける両端固定梁で精度を検証した．</a:t>
            </a:r>
            <a:endParaRPr lang="en-US" altLang="ja-JP" sz="2000" spc="-1" dirty="0">
              <a:latin typeface="Arial"/>
            </a:endParaRPr>
          </a:p>
        </p:txBody>
      </p:sp>
      <p:sp>
        <p:nvSpPr>
          <p:cNvPr id="6" name="CustomShape 4">
            <a:extLst>
              <a:ext uri="{FF2B5EF4-FFF2-40B4-BE49-F238E27FC236}">
                <a16:creationId xmlns:a16="http://schemas.microsoft.com/office/drawing/2014/main" id="{D8CA344A-AD33-4685-BE57-092EFB0672C1}"/>
              </a:ext>
            </a:extLst>
          </p:cNvPr>
          <p:cNvSpPr/>
          <p:nvPr/>
        </p:nvSpPr>
        <p:spPr>
          <a:xfrm>
            <a:off x="1373826" y="4132206"/>
            <a:ext cx="7685904" cy="718792"/>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・横せん断ひずみの精度が</a:t>
            </a:r>
            <a:r>
              <a:rPr lang="en-US" altLang="ja-JP" sz="2000" spc="-1" dirty="0">
                <a:latin typeface="Arial"/>
              </a:rPr>
              <a:t>Poisson</a:t>
            </a:r>
            <a:r>
              <a:rPr lang="ja-JP" altLang="en-US" sz="2000" spc="-1" dirty="0">
                <a:latin typeface="Arial"/>
              </a:rPr>
              <a:t>効果を考慮していない梁理論</a:t>
            </a:r>
            <a:endParaRPr lang="en-US" altLang="ja-JP" sz="2000" spc="-1" dirty="0">
              <a:latin typeface="Arial"/>
            </a:endParaRPr>
          </a:p>
          <a:p>
            <a:pPr>
              <a:lnSpc>
                <a:spcPct val="100000"/>
              </a:lnSpc>
            </a:pPr>
            <a:r>
              <a:rPr lang="ja-JP" altLang="en-US" sz="2000" spc="-1" dirty="0">
                <a:latin typeface="Arial"/>
              </a:rPr>
              <a:t>　よりも向上していることを確認出来た．</a:t>
            </a:r>
            <a:endParaRPr lang="en-US" altLang="ja-JP" sz="2000" spc="-1" dirty="0">
              <a:latin typeface="Arial"/>
            </a:endParaRPr>
          </a:p>
        </p:txBody>
      </p:sp>
      <p:sp>
        <p:nvSpPr>
          <p:cNvPr id="2" name="左中かっこ 1">
            <a:extLst>
              <a:ext uri="{FF2B5EF4-FFF2-40B4-BE49-F238E27FC236}">
                <a16:creationId xmlns:a16="http://schemas.microsoft.com/office/drawing/2014/main" id="{6647DA61-9A33-450B-AF4B-21186A545169}"/>
              </a:ext>
            </a:extLst>
          </p:cNvPr>
          <p:cNvSpPr/>
          <p:nvPr/>
        </p:nvSpPr>
        <p:spPr>
          <a:xfrm>
            <a:off x="1295566" y="3246484"/>
            <a:ext cx="192992" cy="15525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CustomShape 4">
            <a:extLst>
              <a:ext uri="{FF2B5EF4-FFF2-40B4-BE49-F238E27FC236}">
                <a16:creationId xmlns:a16="http://schemas.microsoft.com/office/drawing/2014/main" id="{57FE0720-6203-4B6D-A906-72D0BF8BB136}"/>
              </a:ext>
            </a:extLst>
          </p:cNvPr>
          <p:cNvSpPr/>
          <p:nvPr/>
        </p:nvSpPr>
        <p:spPr>
          <a:xfrm>
            <a:off x="803189" y="5638687"/>
            <a:ext cx="7685904" cy="718792"/>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a:t>
            </a:r>
            <a:r>
              <a:rPr lang="en-US" altLang="ja-JP" sz="2000" spc="-1" dirty="0">
                <a:latin typeface="Arial"/>
              </a:rPr>
              <a:t> Poisson</a:t>
            </a:r>
            <a:r>
              <a:rPr lang="ja-JP" altLang="en-US" sz="2000" spc="-1" dirty="0">
                <a:latin typeface="Arial"/>
              </a:rPr>
              <a:t>比が</a:t>
            </a:r>
            <a:r>
              <a:rPr lang="en-US" altLang="ja-JP" sz="2000" spc="-1" dirty="0">
                <a:latin typeface="Arial"/>
              </a:rPr>
              <a:t>0</a:t>
            </a:r>
            <a:r>
              <a:rPr lang="ja-JP" altLang="en-US" sz="2000" spc="-1" dirty="0">
                <a:latin typeface="Arial"/>
              </a:rPr>
              <a:t>でない梁では横せん断ひずみに　 方向の非一様　</a:t>
            </a:r>
            <a:endParaRPr lang="en-US" altLang="ja-JP" sz="2000" spc="-1" dirty="0">
              <a:latin typeface="Arial"/>
            </a:endParaRPr>
          </a:p>
          <a:p>
            <a:pPr>
              <a:lnSpc>
                <a:spcPct val="100000"/>
              </a:lnSpc>
            </a:pPr>
            <a:r>
              <a:rPr lang="ja-JP" altLang="en-US" sz="2000" spc="-1" dirty="0">
                <a:latin typeface="Arial"/>
              </a:rPr>
              <a:t>　 性が生じる理由を定式化から説明することができた．</a:t>
            </a:r>
            <a:endParaRPr lang="en-US" altLang="ja-JP" sz="2000" spc="-1" dirty="0">
              <a:latin typeface="Arial"/>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91855ADD-2A80-43B0-AEB7-E461661CE9DD}"/>
                  </a:ext>
                </a:extLst>
              </p:cNvPr>
              <p:cNvSpPr txBox="1"/>
              <p:nvPr/>
            </p:nvSpPr>
            <p:spPr>
              <a:xfrm>
                <a:off x="6362480" y="5662088"/>
                <a:ext cx="3239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chemeClr val="tx1"/>
                              </a:solidFill>
                              <a:latin typeface="Cambria Math" panose="02040503050406030204" pitchFamily="18" charset="0"/>
                            </a:rPr>
                          </m:ctrlPr>
                        </m:sSubPr>
                        <m:e>
                          <m:r>
                            <a:rPr kumimoji="1" lang="en-US" altLang="ja-JP" sz="2000" b="0" i="1" smtClean="0">
                              <a:solidFill>
                                <a:schemeClr val="tx1"/>
                              </a:solidFill>
                              <a:latin typeface="Cambria Math" panose="02040503050406030204" pitchFamily="18" charset="0"/>
                            </a:rPr>
                            <m:t>𝑥</m:t>
                          </m:r>
                        </m:e>
                        <m:sub>
                          <m:r>
                            <a:rPr kumimoji="1" lang="en-US" altLang="ja-JP" sz="2000" b="0" i="1" smtClean="0">
                              <a:solidFill>
                                <a:schemeClr val="tx1"/>
                              </a:solidFill>
                              <a:latin typeface="Cambria Math" panose="02040503050406030204" pitchFamily="18" charset="0"/>
                            </a:rPr>
                            <m:t>2</m:t>
                          </m:r>
                        </m:sub>
                      </m:sSub>
                    </m:oMath>
                  </m:oMathPara>
                </a14:m>
                <a:endParaRPr kumimoji="1" lang="ja-JP" altLang="en-US" dirty="0"/>
              </a:p>
            </p:txBody>
          </p:sp>
        </mc:Choice>
        <mc:Fallback xmlns="">
          <p:sp>
            <p:nvSpPr>
              <p:cNvPr id="11" name="テキスト ボックス 10">
                <a:extLst>
                  <a:ext uri="{FF2B5EF4-FFF2-40B4-BE49-F238E27FC236}">
                    <a16:creationId xmlns:a16="http://schemas.microsoft.com/office/drawing/2014/main" id="{91855ADD-2A80-43B0-AEB7-E461661CE9DD}"/>
                  </a:ext>
                </a:extLst>
              </p:cNvPr>
              <p:cNvSpPr txBox="1">
                <a:spLocks noRot="1" noChangeAspect="1" noMove="1" noResize="1" noEditPoints="1" noAdjustHandles="1" noChangeArrowheads="1" noChangeShapeType="1" noTextEdit="1"/>
              </p:cNvSpPr>
              <p:nvPr/>
            </p:nvSpPr>
            <p:spPr>
              <a:xfrm>
                <a:off x="6362480" y="5662088"/>
                <a:ext cx="323935" cy="307777"/>
              </a:xfrm>
              <a:prstGeom prst="rect">
                <a:avLst/>
              </a:prstGeom>
              <a:blipFill>
                <a:blip r:embed="rId2"/>
                <a:stretch>
                  <a:fillRect l="-9434" r="-5660" b="-20000"/>
                </a:stretch>
              </a:blipFill>
            </p:spPr>
            <p:txBody>
              <a:bodyPr/>
              <a:lstStyle/>
              <a:p>
                <a:r>
                  <a:rPr lang="ja-JP" altLang="en-US">
                    <a:noFill/>
                  </a:rPr>
                  <a:t> </a:t>
                </a:r>
              </a:p>
            </p:txBody>
          </p:sp>
        </mc:Fallback>
      </mc:AlternateContent>
      <p:sp>
        <p:nvSpPr>
          <p:cNvPr id="12" name="CustomShape 2">
            <a:extLst>
              <a:ext uri="{FF2B5EF4-FFF2-40B4-BE49-F238E27FC236}">
                <a16:creationId xmlns:a16="http://schemas.microsoft.com/office/drawing/2014/main" id="{589EBD1B-F832-40BE-8E34-2B2A187ABBB2}"/>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12/12</a:t>
            </a:r>
          </a:p>
        </p:txBody>
      </p:sp>
      <p:sp>
        <p:nvSpPr>
          <p:cNvPr id="13" name="CustomShape 4">
            <a:extLst>
              <a:ext uri="{FF2B5EF4-FFF2-40B4-BE49-F238E27FC236}">
                <a16:creationId xmlns:a16="http://schemas.microsoft.com/office/drawing/2014/main" id="{535AC5A1-CB23-47DF-8F62-A6D364526646}"/>
              </a:ext>
            </a:extLst>
          </p:cNvPr>
          <p:cNvSpPr/>
          <p:nvPr/>
        </p:nvSpPr>
        <p:spPr>
          <a:xfrm>
            <a:off x="1413471" y="3221707"/>
            <a:ext cx="7685904" cy="718792"/>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a:t>
            </a:r>
            <a:r>
              <a:rPr lang="en-US" altLang="ja-JP" sz="2000" spc="-1" dirty="0">
                <a:latin typeface="Arial"/>
              </a:rPr>
              <a:t>Poisson</a:t>
            </a:r>
            <a:r>
              <a:rPr lang="ja-JP" altLang="en-US" sz="2000" spc="-1" dirty="0">
                <a:latin typeface="Arial"/>
              </a:rPr>
              <a:t>効果を考慮していない梁理論では再現できない</a:t>
            </a:r>
            <a:endParaRPr lang="en-US" altLang="ja-JP" sz="2000" spc="-1" dirty="0">
              <a:latin typeface="Arial"/>
            </a:endParaRPr>
          </a:p>
          <a:p>
            <a:pPr>
              <a:lnSpc>
                <a:spcPct val="100000"/>
              </a:lnSpc>
            </a:pPr>
            <a:r>
              <a:rPr lang="ja-JP" altLang="en-US" sz="2000" spc="-1" dirty="0">
                <a:latin typeface="Arial"/>
              </a:rPr>
              <a:t>　断面内のひずみを再現できた．</a:t>
            </a:r>
            <a:endParaRPr lang="en-US" altLang="ja-JP" sz="2000" spc="-1" dirty="0">
              <a:latin typeface="Arial"/>
            </a:endParaRPr>
          </a:p>
        </p:txBody>
      </p:sp>
    </p:spTree>
    <p:extLst>
      <p:ext uri="{BB962C8B-B14F-4D97-AF65-F5344CB8AC3E}">
        <p14:creationId xmlns:p14="http://schemas.microsoft.com/office/powerpoint/2010/main" val="1692801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773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smtClean="0">
                        <a:latin typeface="Cambria Math" panose="02040503050406030204" pitchFamily="18" charset="0"/>
                      </a:rPr>
                      <m:t>軸変形</m:t>
                    </m:r>
                  </m:oMath>
                </a14:m>
                <a:r>
                  <a:rPr lang="ja-JP" altLang="en-US" sz="2800" spc="-1" dirty="0">
                    <a:latin typeface="Arial"/>
                  </a:rPr>
                  <a:t>を受ける両端固定梁（軸変位</a:t>
                </a: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𝑢</m:t>
                        </m:r>
                      </m:e>
                      <m:sub>
                        <m:r>
                          <a:rPr lang="en-US" altLang="ja-JP" sz="2800" b="0" i="1" spc="-1" smtClean="0">
                            <a:latin typeface="Cambria Math" panose="02040503050406030204" pitchFamily="18" charset="0"/>
                          </a:rPr>
                          <m:t>1</m:t>
                        </m:r>
                      </m:sub>
                    </m:sSub>
                  </m:oMath>
                </a14:m>
                <a:r>
                  <a:rPr lang="ja-JP" altLang="en-US" sz="2800" spc="-1" dirty="0">
                    <a:latin typeface="Arial"/>
                  </a:rPr>
                  <a:t>）</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6" y="37068"/>
                <a:ext cx="6594322" cy="499046"/>
              </a:xfrm>
              <a:prstGeom prst="rect">
                <a:avLst/>
              </a:prstGeom>
              <a:blipFill>
                <a:blip r:embed="rId2"/>
                <a:stretch>
                  <a:fillRect t="-18293" r="-1294" b="-31707"/>
                </a:stretch>
              </a:blipFill>
              <a:ln>
                <a:noFill/>
              </a:ln>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70D6332D-5CA5-453A-9FA7-5ACCEFF56B99}"/>
              </a:ext>
            </a:extLst>
          </p:cNvPr>
          <p:cNvPicPr>
            <a:picLocks noChangeAspect="1"/>
          </p:cNvPicPr>
          <p:nvPr/>
        </p:nvPicPr>
        <p:blipFill>
          <a:blip r:embed="rId3"/>
          <a:stretch>
            <a:fillRect/>
          </a:stretch>
        </p:blipFill>
        <p:spPr>
          <a:xfrm>
            <a:off x="487498" y="1225291"/>
            <a:ext cx="8168512" cy="5136900"/>
          </a:xfrm>
          <a:prstGeom prst="rect">
            <a:avLst/>
          </a:prstGeom>
        </p:spPr>
      </p:pic>
      <mc:AlternateContent xmlns:mc="http://schemas.openxmlformats.org/markup-compatibility/2006" xmlns:a14="http://schemas.microsoft.com/office/drawing/2010/main">
        <mc:Choice Requires="a14">
          <p:sp>
            <p:nvSpPr>
              <p:cNvPr id="7" name="CustomShape 2">
                <a:extLst>
                  <a:ext uri="{FF2B5EF4-FFF2-40B4-BE49-F238E27FC236}">
                    <a16:creationId xmlns:a16="http://schemas.microsoft.com/office/drawing/2014/main" id="{FDD51B0B-A9BA-4199-A350-F1AA108F2C72}"/>
                  </a:ext>
                </a:extLst>
              </p:cNvPr>
              <p:cNvSpPr/>
              <p:nvPr/>
            </p:nvSpPr>
            <p:spPr>
              <a:xfrm>
                <a:off x="3638606" y="6321886"/>
                <a:ext cx="2358158"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t>正規化</a:t>
                </a: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𝑥</m:t>
                        </m:r>
                      </m:e>
                      <m:sub>
                        <m:r>
                          <a:rPr lang="en-US" altLang="ja-JP" sz="2800" b="0" i="1" spc="-1" smtClean="0">
                            <a:latin typeface="Cambria Math" panose="02040503050406030204" pitchFamily="18" charset="0"/>
                          </a:rPr>
                          <m:t>1</m:t>
                        </m:r>
                      </m:sub>
                    </m:sSub>
                  </m:oMath>
                </a14:m>
                <a:r>
                  <a:rPr lang="ja-JP" altLang="en-US" sz="2800" spc="-1" dirty="0">
                    <a:latin typeface="Arial"/>
                  </a:rPr>
                  <a:t>座標</a:t>
                </a:r>
                <a:endParaRPr lang="en-US" sz="2800" spc="-1" dirty="0">
                  <a:latin typeface="Arial"/>
                </a:endParaRPr>
              </a:p>
            </p:txBody>
          </p:sp>
        </mc:Choice>
        <mc:Fallback xmlns="">
          <p:sp>
            <p:nvSpPr>
              <p:cNvPr id="7" name="CustomShape 2">
                <a:extLst>
                  <a:ext uri="{FF2B5EF4-FFF2-40B4-BE49-F238E27FC236}">
                    <a16:creationId xmlns:a16="http://schemas.microsoft.com/office/drawing/2014/main" id="{FDD51B0B-A9BA-4199-A350-F1AA108F2C72}"/>
                  </a:ext>
                </a:extLst>
              </p:cNvPr>
              <p:cNvSpPr>
                <a:spLocks noRot="1" noChangeAspect="1" noMove="1" noResize="1" noEditPoints="1" noAdjustHandles="1" noChangeArrowheads="1" noChangeShapeType="1" noTextEdit="1"/>
              </p:cNvSpPr>
              <p:nvPr/>
            </p:nvSpPr>
            <p:spPr>
              <a:xfrm>
                <a:off x="3638606" y="6321886"/>
                <a:ext cx="2358158" cy="499046"/>
              </a:xfrm>
              <a:prstGeom prst="rect">
                <a:avLst/>
              </a:prstGeom>
              <a:blipFill>
                <a:blip r:embed="rId4"/>
                <a:stretch>
                  <a:fillRect l="-6460" t="-18293" r="-1809" b="-3170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CustomShape 2">
                <a:extLst>
                  <a:ext uri="{FF2B5EF4-FFF2-40B4-BE49-F238E27FC236}">
                    <a16:creationId xmlns:a16="http://schemas.microsoft.com/office/drawing/2014/main" id="{E9FCA4D5-F9BB-4C16-A8A1-0F992A819A25}"/>
                  </a:ext>
                </a:extLst>
              </p:cNvPr>
              <p:cNvSpPr/>
              <p:nvPr/>
            </p:nvSpPr>
            <p:spPr>
              <a:xfrm>
                <a:off x="809278" y="770082"/>
                <a:ext cx="452453"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Para xmlns:m="http://schemas.openxmlformats.org/officeDocument/2006/math">
                    <m:oMathParaPr>
                      <m:jc m:val="centerGroup"/>
                    </m:oMathParaPr>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𝑢</m:t>
                          </m:r>
                        </m:e>
                        <m:sub>
                          <m:r>
                            <a:rPr lang="en-US" altLang="ja-JP" sz="2800" b="0" i="1" spc="-1" smtClean="0">
                              <a:latin typeface="Cambria Math" panose="02040503050406030204" pitchFamily="18" charset="0"/>
                            </a:rPr>
                            <m:t>1</m:t>
                          </m:r>
                        </m:sub>
                      </m:sSub>
                    </m:oMath>
                  </m:oMathPara>
                </a14:m>
                <a:endParaRPr lang="en-US" sz="2800" spc="-1" dirty="0">
                  <a:latin typeface="Arial"/>
                </a:endParaRPr>
              </a:p>
            </p:txBody>
          </p:sp>
        </mc:Choice>
        <mc:Fallback xmlns="">
          <p:sp>
            <p:nvSpPr>
              <p:cNvPr id="8" name="CustomShape 2">
                <a:extLst>
                  <a:ext uri="{FF2B5EF4-FFF2-40B4-BE49-F238E27FC236}">
                    <a16:creationId xmlns:a16="http://schemas.microsoft.com/office/drawing/2014/main" id="{E9FCA4D5-F9BB-4C16-A8A1-0F992A819A25}"/>
                  </a:ext>
                </a:extLst>
              </p:cNvPr>
              <p:cNvSpPr>
                <a:spLocks noRot="1" noChangeAspect="1" noMove="1" noResize="1" noEditPoints="1" noAdjustHandles="1" noChangeArrowheads="1" noChangeShapeType="1" noTextEdit="1"/>
              </p:cNvSpPr>
              <p:nvPr/>
            </p:nvSpPr>
            <p:spPr>
              <a:xfrm>
                <a:off x="809278" y="770082"/>
                <a:ext cx="452453" cy="499046"/>
              </a:xfrm>
              <a:prstGeom prst="rect">
                <a:avLst/>
              </a:prstGeom>
              <a:blipFill>
                <a:blip r:embed="rId5"/>
                <a:stretch>
                  <a:fillRect/>
                </a:stretch>
              </a:blipFill>
              <a:ln>
                <a:noFill/>
              </a:ln>
            </p:spPr>
            <p:txBody>
              <a:bodyPr/>
              <a:lstStyle/>
              <a:p>
                <a:r>
                  <a:rPr lang="ja-JP" altLang="en-US">
                    <a:noFill/>
                  </a:rPr>
                  <a:t> </a:t>
                </a:r>
              </a:p>
            </p:txBody>
          </p:sp>
        </mc:Fallback>
      </mc:AlternateContent>
      <p:pic>
        <p:nvPicPr>
          <p:cNvPr id="9" name="グラフィックス 8">
            <a:extLst>
              <a:ext uri="{FF2B5EF4-FFF2-40B4-BE49-F238E27FC236}">
                <a16:creationId xmlns:a16="http://schemas.microsoft.com/office/drawing/2014/main" id="{56E76FDE-7DC9-45C9-B737-D08E0A9501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7878" y="1935353"/>
            <a:ext cx="3705225" cy="1314450"/>
          </a:xfrm>
          <a:prstGeom prst="rect">
            <a:avLst/>
          </a:prstGeom>
        </p:spPr>
      </p:pic>
      <p:pic>
        <p:nvPicPr>
          <p:cNvPr id="4" name="図 3" descr="テキスト, ホワイトボード&#10;&#10;自動的に生成された説明">
            <a:extLst>
              <a:ext uri="{FF2B5EF4-FFF2-40B4-BE49-F238E27FC236}">
                <a16:creationId xmlns:a16="http://schemas.microsoft.com/office/drawing/2014/main" id="{0196EEB3-785D-4D32-ACA5-5E560A4832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1180" y="3788139"/>
            <a:ext cx="2041447" cy="1515194"/>
          </a:xfrm>
          <a:prstGeom prst="rect">
            <a:avLst/>
          </a:prstGeom>
        </p:spPr>
      </p:pic>
      <p:sp>
        <p:nvSpPr>
          <p:cNvPr id="11" name="CustomShape 2">
            <a:extLst>
              <a:ext uri="{FF2B5EF4-FFF2-40B4-BE49-F238E27FC236}">
                <a16:creationId xmlns:a16="http://schemas.microsoft.com/office/drawing/2014/main" id="{7F8D8B7A-5A94-40BF-8AD7-6DFC99A02010}"/>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13/12</a:t>
            </a:r>
          </a:p>
        </p:txBody>
      </p:sp>
    </p:spTree>
    <p:extLst>
      <p:ext uri="{BB962C8B-B14F-4D97-AF65-F5344CB8AC3E}">
        <p14:creationId xmlns:p14="http://schemas.microsoft.com/office/powerpoint/2010/main" val="415542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5" y="37068"/>
                <a:ext cx="7252679"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smtClean="0">
                        <a:latin typeface="Cambria Math" panose="02040503050406030204" pitchFamily="18" charset="0"/>
                      </a:rPr>
                      <m:t>軸変形</m:t>
                    </m:r>
                  </m:oMath>
                </a14:m>
                <a:r>
                  <a:rPr lang="ja-JP" altLang="en-US" sz="2800" spc="-1" dirty="0">
                    <a:latin typeface="Arial"/>
                  </a:rPr>
                  <a:t>を受ける両端固定梁（</a:t>
                </a:r>
                <a14:m>
                  <m:oMath xmlns:m="http://schemas.openxmlformats.org/officeDocument/2006/math">
                    <m:sSup>
                      <m:sSupPr>
                        <m:ctrlPr>
                          <a:rPr lang="en-US" altLang="ja-JP" sz="2800" i="1" spc="-1" smtClean="0">
                            <a:latin typeface="Cambria Math" panose="02040503050406030204" pitchFamily="18" charset="0"/>
                          </a:rPr>
                        </m:ctrlPr>
                      </m:sSupPr>
                      <m:e>
                        <m:r>
                          <a:rPr lang="en-US" altLang="ja-JP" sz="2800" b="0" i="1" spc="-1" smtClean="0">
                            <a:latin typeface="Cambria Math" panose="02040503050406030204" pitchFamily="18" charset="0"/>
                          </a:rPr>
                          <m:t>𝐿</m:t>
                        </m:r>
                      </m:e>
                      <m:sup>
                        <m:r>
                          <a:rPr lang="en-US" altLang="ja-JP" sz="2800" b="0" i="1" spc="-1" smtClean="0">
                            <a:latin typeface="Cambria Math" panose="02040503050406030204" pitchFamily="18" charset="0"/>
                          </a:rPr>
                          <m:t>2</m:t>
                        </m:r>
                      </m:sup>
                    </m:sSup>
                    <m:r>
                      <a:rPr lang="ja-JP" altLang="en-US" sz="2800" i="1" spc="-1">
                        <a:latin typeface="Cambria Math" panose="02040503050406030204" pitchFamily="18" charset="0"/>
                      </a:rPr>
                      <m:t>ノルム</m:t>
                    </m:r>
                  </m:oMath>
                </a14:m>
                <a:r>
                  <a:rPr lang="ja-JP" altLang="en-US" sz="2800" spc="-1" dirty="0">
                    <a:latin typeface="Arial"/>
                  </a:rPr>
                  <a:t>分布）</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5" y="37068"/>
                <a:ext cx="7252679" cy="499046"/>
              </a:xfrm>
              <a:prstGeom prst="rect">
                <a:avLst/>
              </a:prstGeom>
              <a:blipFill>
                <a:blip r:embed="rId2"/>
                <a:stretch>
                  <a:fillRect t="-18293" r="-1597" b="-31707"/>
                </a:stretch>
              </a:blipFill>
              <a:ln>
                <a:noFill/>
              </a:ln>
            </p:spPr>
            <p:txBody>
              <a:bodyPr/>
              <a:lstStyle/>
              <a:p>
                <a:r>
                  <a:rPr lang="ja-JP" altLang="en-US">
                    <a:noFill/>
                  </a:rPr>
                  <a:t> </a:t>
                </a:r>
              </a:p>
            </p:txBody>
          </p:sp>
        </mc:Fallback>
      </mc:AlternateContent>
      <p:sp>
        <p:nvSpPr>
          <p:cNvPr id="5" name="CustomShape 3">
            <a:extLst>
              <a:ext uri="{FF2B5EF4-FFF2-40B4-BE49-F238E27FC236}">
                <a16:creationId xmlns:a16="http://schemas.microsoft.com/office/drawing/2014/main" id="{27782459-653A-43C4-A1BE-AD36582F76B8}"/>
              </a:ext>
            </a:extLst>
          </p:cNvPr>
          <p:cNvSpPr/>
          <p:nvPr/>
        </p:nvSpPr>
        <p:spPr>
          <a:xfrm>
            <a:off x="601586" y="863484"/>
            <a:ext cx="1389419"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ja-JP" altLang="en-US" sz="2000" b="0" strike="noStrike" spc="-1" dirty="0">
                <a:latin typeface="Arial"/>
              </a:rPr>
              <a:t>ノルム</a:t>
            </a:r>
            <a:r>
              <a:rPr lang="en-US" altLang="ja-JP" sz="2000" b="0" strike="noStrike" spc="-1" dirty="0">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5D8CFC7-38C2-43C7-A91C-7B5C8C2DA790}"/>
                  </a:ext>
                </a:extLst>
              </p:cNvPr>
              <p:cNvSpPr txBox="1"/>
              <p:nvPr/>
            </p:nvSpPr>
            <p:spPr>
              <a:xfrm>
                <a:off x="444921" y="903437"/>
                <a:ext cx="3116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𝐿</m:t>
                          </m:r>
                        </m:e>
                        <m:sup>
                          <m:r>
                            <a:rPr kumimoji="1" lang="en-US" altLang="ja-JP" sz="2000" b="0" i="1" smtClean="0">
                              <a:latin typeface="Cambria Math" panose="02040503050406030204" pitchFamily="18" charset="0"/>
                            </a:rPr>
                            <m:t>2</m:t>
                          </m:r>
                        </m:sup>
                      </m:sSup>
                    </m:oMath>
                  </m:oMathPara>
                </a14:m>
                <a:endParaRPr kumimoji="1" lang="ja-JP" altLang="en-US" dirty="0"/>
              </a:p>
            </p:txBody>
          </p:sp>
        </mc:Choice>
        <mc:Fallback xmlns="">
          <p:sp>
            <p:nvSpPr>
              <p:cNvPr id="6" name="テキスト ボックス 5">
                <a:extLst>
                  <a:ext uri="{FF2B5EF4-FFF2-40B4-BE49-F238E27FC236}">
                    <a16:creationId xmlns:a16="http://schemas.microsoft.com/office/drawing/2014/main" id="{F5D8CFC7-38C2-43C7-A91C-7B5C8C2DA790}"/>
                  </a:ext>
                </a:extLst>
              </p:cNvPr>
              <p:cNvSpPr txBox="1">
                <a:spLocks noRot="1" noChangeAspect="1" noMove="1" noResize="1" noEditPoints="1" noAdjustHandles="1" noChangeArrowheads="1" noChangeShapeType="1" noTextEdit="1"/>
              </p:cNvSpPr>
              <p:nvPr/>
            </p:nvSpPr>
            <p:spPr>
              <a:xfrm>
                <a:off x="444921" y="903437"/>
                <a:ext cx="311688" cy="307777"/>
              </a:xfrm>
              <a:prstGeom prst="rect">
                <a:avLst/>
              </a:prstGeom>
              <a:blipFill>
                <a:blip r:embed="rId3"/>
                <a:stretch>
                  <a:fillRect l="-17647" r="-5882" b="-9804"/>
                </a:stretch>
              </a:blipFill>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14A7C4F5-D4C4-4F0B-BDE3-5CAE9A2F6CE4}"/>
              </a:ext>
            </a:extLst>
          </p:cNvPr>
          <p:cNvPicPr>
            <a:picLocks noChangeAspect="1"/>
          </p:cNvPicPr>
          <p:nvPr/>
        </p:nvPicPr>
        <p:blipFill>
          <a:blip r:embed="rId4"/>
          <a:stretch>
            <a:fillRect/>
          </a:stretch>
        </p:blipFill>
        <p:spPr>
          <a:xfrm>
            <a:off x="283045" y="954273"/>
            <a:ext cx="8577417" cy="5351508"/>
          </a:xfrm>
          <a:prstGeom prst="rect">
            <a:avLst/>
          </a:prstGeom>
        </p:spPr>
      </p:pic>
      <mc:AlternateContent xmlns:mc="http://schemas.openxmlformats.org/markup-compatibility/2006" xmlns:a14="http://schemas.microsoft.com/office/drawing/2010/main">
        <mc:Choice Requires="a14">
          <p:sp>
            <p:nvSpPr>
              <p:cNvPr id="9" name="CustomShape 2">
                <a:extLst>
                  <a:ext uri="{FF2B5EF4-FFF2-40B4-BE49-F238E27FC236}">
                    <a16:creationId xmlns:a16="http://schemas.microsoft.com/office/drawing/2014/main" id="{83867C00-B902-4152-9E41-1CC258A5E0CD}"/>
                  </a:ext>
                </a:extLst>
              </p:cNvPr>
              <p:cNvSpPr/>
              <p:nvPr/>
            </p:nvSpPr>
            <p:spPr>
              <a:xfrm>
                <a:off x="3638606" y="6321886"/>
                <a:ext cx="2358158"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t>正規化</a:t>
                </a: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𝑥</m:t>
                        </m:r>
                      </m:e>
                      <m:sub>
                        <m:r>
                          <a:rPr lang="en-US" altLang="ja-JP" sz="2800" b="0" i="1" spc="-1" smtClean="0">
                            <a:latin typeface="Cambria Math" panose="02040503050406030204" pitchFamily="18" charset="0"/>
                          </a:rPr>
                          <m:t>1</m:t>
                        </m:r>
                      </m:sub>
                    </m:sSub>
                  </m:oMath>
                </a14:m>
                <a:r>
                  <a:rPr lang="ja-JP" altLang="en-US" sz="2800" spc="-1" dirty="0">
                    <a:latin typeface="Arial"/>
                  </a:rPr>
                  <a:t>座標</a:t>
                </a:r>
                <a:endParaRPr lang="en-US" sz="2800" spc="-1" dirty="0">
                  <a:latin typeface="Arial"/>
                </a:endParaRPr>
              </a:p>
            </p:txBody>
          </p:sp>
        </mc:Choice>
        <mc:Fallback xmlns="">
          <p:sp>
            <p:nvSpPr>
              <p:cNvPr id="9" name="CustomShape 2">
                <a:extLst>
                  <a:ext uri="{FF2B5EF4-FFF2-40B4-BE49-F238E27FC236}">
                    <a16:creationId xmlns:a16="http://schemas.microsoft.com/office/drawing/2014/main" id="{83867C00-B902-4152-9E41-1CC258A5E0CD}"/>
                  </a:ext>
                </a:extLst>
              </p:cNvPr>
              <p:cNvSpPr>
                <a:spLocks noRot="1" noChangeAspect="1" noMove="1" noResize="1" noEditPoints="1" noAdjustHandles="1" noChangeArrowheads="1" noChangeShapeType="1" noTextEdit="1"/>
              </p:cNvSpPr>
              <p:nvPr/>
            </p:nvSpPr>
            <p:spPr>
              <a:xfrm>
                <a:off x="3638606" y="6321886"/>
                <a:ext cx="2358158" cy="499046"/>
              </a:xfrm>
              <a:prstGeom prst="rect">
                <a:avLst/>
              </a:prstGeom>
              <a:blipFill>
                <a:blip r:embed="rId5"/>
                <a:stretch>
                  <a:fillRect l="-6460" t="-18293" r="-1809" b="-3170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CD79D0D8-F806-4616-A472-1C4D8C70A8DA}"/>
                  </a:ext>
                </a:extLst>
              </p:cNvPr>
              <p:cNvSpPr txBox="1"/>
              <p:nvPr/>
            </p:nvSpPr>
            <p:spPr>
              <a:xfrm>
                <a:off x="4244579" y="3178322"/>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10" name="テキスト ボックス 9">
                <a:extLst>
                  <a:ext uri="{FF2B5EF4-FFF2-40B4-BE49-F238E27FC236}">
                    <a16:creationId xmlns:a16="http://schemas.microsoft.com/office/drawing/2014/main" id="{CD79D0D8-F806-4616-A472-1C4D8C70A8DA}"/>
                  </a:ext>
                </a:extLst>
              </p:cNvPr>
              <p:cNvSpPr txBox="1">
                <a:spLocks noRot="1" noChangeAspect="1" noMove="1" noResize="1" noEditPoints="1" noAdjustHandles="1" noChangeArrowheads="1" noChangeShapeType="1" noTextEdit="1"/>
              </p:cNvSpPr>
              <p:nvPr/>
            </p:nvSpPr>
            <p:spPr>
              <a:xfrm>
                <a:off x="4244579" y="3178322"/>
                <a:ext cx="987835" cy="501356"/>
              </a:xfrm>
              <a:prstGeom prst="rect">
                <a:avLst/>
              </a:prstGeom>
              <a:blipFill>
                <a:blip r:embed="rId6"/>
                <a:stretch>
                  <a:fillRect/>
                </a:stretch>
              </a:blipFill>
            </p:spPr>
            <p:txBody>
              <a:bodyPr/>
              <a:lstStyle/>
              <a:p>
                <a:r>
                  <a:rPr lang="ja-JP" altLang="en-US">
                    <a:noFill/>
                  </a:rPr>
                  <a:t> </a:t>
                </a:r>
              </a:p>
            </p:txBody>
          </p:sp>
        </mc:Fallback>
      </mc:AlternateContent>
      <p:pic>
        <p:nvPicPr>
          <p:cNvPr id="4" name="図 3" descr="ダイアグラム, テキスト&#10;&#10;自動的に生成された説明">
            <a:extLst>
              <a:ext uri="{FF2B5EF4-FFF2-40B4-BE49-F238E27FC236}">
                <a16:creationId xmlns:a16="http://schemas.microsoft.com/office/drawing/2014/main" id="{4BD90047-DC56-4C7B-BFA8-32B66CC59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8939" y="4447498"/>
            <a:ext cx="2078281" cy="969484"/>
          </a:xfrm>
          <a:prstGeom prst="rect">
            <a:avLst/>
          </a:prstGeom>
        </p:spPr>
      </p:pic>
      <p:sp>
        <p:nvSpPr>
          <p:cNvPr id="12" name="CustomShape 2">
            <a:extLst>
              <a:ext uri="{FF2B5EF4-FFF2-40B4-BE49-F238E27FC236}">
                <a16:creationId xmlns:a16="http://schemas.microsoft.com/office/drawing/2014/main" id="{28D2BB8A-4D48-4BD2-B639-6F4316CAC9AE}"/>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14/12</a:t>
            </a:r>
          </a:p>
        </p:txBody>
      </p:sp>
    </p:spTree>
    <p:extLst>
      <p:ext uri="{BB962C8B-B14F-4D97-AF65-F5344CB8AC3E}">
        <p14:creationId xmlns:p14="http://schemas.microsoft.com/office/powerpoint/2010/main" val="260922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6" y="37068"/>
                <a:ext cx="7649628" cy="500650"/>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smtClean="0">
                        <a:latin typeface="Cambria Math" panose="02040503050406030204" pitchFamily="18" charset="0"/>
                      </a:rPr>
                      <m:t>曲げと</m:t>
                    </m:r>
                  </m:oMath>
                </a14:m>
                <a:r>
                  <a:rPr lang="ja-JP" altLang="en-US" sz="2800" spc="-1" dirty="0">
                    <a:latin typeface="Arial"/>
                  </a:rPr>
                  <a:t>せん断を受ける両端固定梁（</a:t>
                </a:r>
                <a:r>
                  <a:rPr lang="ja-JP" altLang="en-US" sz="2800" spc="-1" dirty="0"/>
                  <a:t>たわみ</a:t>
                </a:r>
                <a14:m>
                  <m:oMath xmlns:m="http://schemas.openxmlformats.org/officeDocument/2006/math">
                    <m:sSub>
                      <m:sSubPr>
                        <m:ctrlPr>
                          <a:rPr lang="en-US" altLang="ja-JP" sz="2800" i="1" spc="-1">
                            <a:latin typeface="Cambria Math" panose="02040503050406030204" pitchFamily="18" charset="0"/>
                          </a:rPr>
                        </m:ctrlPr>
                      </m:sSubPr>
                      <m:e>
                        <m:r>
                          <a:rPr lang="en-US" altLang="ja-JP" sz="2800" i="1" spc="-1">
                            <a:latin typeface="Cambria Math" panose="02040503050406030204" pitchFamily="18" charset="0"/>
                          </a:rPr>
                          <m:t>𝑢</m:t>
                        </m:r>
                      </m:e>
                      <m:sub>
                        <m:r>
                          <a:rPr lang="en-US" altLang="ja-JP" sz="2800" b="0" i="1" spc="-1" smtClean="0">
                            <a:latin typeface="Cambria Math" panose="02040503050406030204" pitchFamily="18" charset="0"/>
                          </a:rPr>
                          <m:t>3</m:t>
                        </m:r>
                      </m:sub>
                    </m:sSub>
                  </m:oMath>
                </a14:m>
                <a:r>
                  <a:rPr lang="ja-JP" altLang="en-US" sz="2800" spc="-1" dirty="0"/>
                  <a:t>）</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6" y="37068"/>
                <a:ext cx="7649628" cy="500650"/>
              </a:xfrm>
              <a:prstGeom prst="rect">
                <a:avLst/>
              </a:prstGeom>
              <a:blipFill>
                <a:blip r:embed="rId2"/>
                <a:stretch>
                  <a:fillRect t="-17073" r="-1434" b="-32927"/>
                </a:stretch>
              </a:blipFill>
              <a:ln>
                <a:noFill/>
              </a:ln>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6002DCE7-DF6E-4216-88F4-BFFED009FFFB}"/>
              </a:ext>
            </a:extLst>
          </p:cNvPr>
          <p:cNvPicPr>
            <a:picLocks noChangeAspect="1"/>
          </p:cNvPicPr>
          <p:nvPr/>
        </p:nvPicPr>
        <p:blipFill>
          <a:blip r:embed="rId3"/>
          <a:stretch>
            <a:fillRect/>
          </a:stretch>
        </p:blipFill>
        <p:spPr>
          <a:xfrm>
            <a:off x="609897" y="1222369"/>
            <a:ext cx="8063665" cy="5185520"/>
          </a:xfrm>
          <a:prstGeom prst="rect">
            <a:avLst/>
          </a:prstGeom>
        </p:spPr>
      </p:pic>
      <mc:AlternateContent xmlns:mc="http://schemas.openxmlformats.org/markup-compatibility/2006" xmlns:a14="http://schemas.microsoft.com/office/drawing/2010/main">
        <mc:Choice Requires="a14">
          <p:sp>
            <p:nvSpPr>
              <p:cNvPr id="7" name="CustomShape 2">
                <a:extLst>
                  <a:ext uri="{FF2B5EF4-FFF2-40B4-BE49-F238E27FC236}">
                    <a16:creationId xmlns:a16="http://schemas.microsoft.com/office/drawing/2014/main" id="{3F22D796-A5CC-4CC5-A988-0FBCF387E1AB}"/>
                  </a:ext>
                </a:extLst>
              </p:cNvPr>
              <p:cNvSpPr/>
              <p:nvPr/>
            </p:nvSpPr>
            <p:spPr>
              <a:xfrm>
                <a:off x="3638606" y="6321886"/>
                <a:ext cx="2358158"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t>正規化</a:t>
                </a: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𝑥</m:t>
                        </m:r>
                      </m:e>
                      <m:sub>
                        <m:r>
                          <a:rPr lang="en-US" altLang="ja-JP" sz="2800" b="0" i="1" spc="-1" smtClean="0">
                            <a:latin typeface="Cambria Math" panose="02040503050406030204" pitchFamily="18" charset="0"/>
                          </a:rPr>
                          <m:t>1</m:t>
                        </m:r>
                      </m:sub>
                    </m:sSub>
                  </m:oMath>
                </a14:m>
                <a:r>
                  <a:rPr lang="ja-JP" altLang="en-US" sz="2800" spc="-1" dirty="0">
                    <a:latin typeface="Arial"/>
                  </a:rPr>
                  <a:t>座標</a:t>
                </a:r>
                <a:endParaRPr lang="en-US" sz="2800" spc="-1" dirty="0">
                  <a:latin typeface="Arial"/>
                </a:endParaRPr>
              </a:p>
            </p:txBody>
          </p:sp>
        </mc:Choice>
        <mc:Fallback xmlns="">
          <p:sp>
            <p:nvSpPr>
              <p:cNvPr id="7" name="CustomShape 2">
                <a:extLst>
                  <a:ext uri="{FF2B5EF4-FFF2-40B4-BE49-F238E27FC236}">
                    <a16:creationId xmlns:a16="http://schemas.microsoft.com/office/drawing/2014/main" id="{3F22D796-A5CC-4CC5-A988-0FBCF387E1AB}"/>
                  </a:ext>
                </a:extLst>
              </p:cNvPr>
              <p:cNvSpPr>
                <a:spLocks noRot="1" noChangeAspect="1" noMove="1" noResize="1" noEditPoints="1" noAdjustHandles="1" noChangeArrowheads="1" noChangeShapeType="1" noTextEdit="1"/>
              </p:cNvSpPr>
              <p:nvPr/>
            </p:nvSpPr>
            <p:spPr>
              <a:xfrm>
                <a:off x="3638606" y="6321886"/>
                <a:ext cx="2358158" cy="499046"/>
              </a:xfrm>
              <a:prstGeom prst="rect">
                <a:avLst/>
              </a:prstGeom>
              <a:blipFill>
                <a:blip r:embed="rId4"/>
                <a:stretch>
                  <a:fillRect l="-6460" t="-18293" r="-1809" b="-3170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CustomShape 2">
                <a:extLst>
                  <a:ext uri="{FF2B5EF4-FFF2-40B4-BE49-F238E27FC236}">
                    <a16:creationId xmlns:a16="http://schemas.microsoft.com/office/drawing/2014/main" id="{929EFBBB-AAB4-4FA5-9DA0-AFB34B01EDCD}"/>
                  </a:ext>
                </a:extLst>
              </p:cNvPr>
              <p:cNvSpPr/>
              <p:nvPr/>
            </p:nvSpPr>
            <p:spPr>
              <a:xfrm>
                <a:off x="809278" y="770082"/>
                <a:ext cx="452453"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Para xmlns:m="http://schemas.openxmlformats.org/officeDocument/2006/math">
                    <m:oMathParaPr>
                      <m:jc m:val="centerGroup"/>
                    </m:oMathParaPr>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𝑢</m:t>
                          </m:r>
                        </m:e>
                        <m:sub>
                          <m:r>
                            <a:rPr lang="en-US" altLang="ja-JP" sz="2800" b="0" i="1" spc="-1" smtClean="0">
                              <a:latin typeface="Cambria Math" panose="02040503050406030204" pitchFamily="18" charset="0"/>
                            </a:rPr>
                            <m:t>3</m:t>
                          </m:r>
                        </m:sub>
                      </m:sSub>
                    </m:oMath>
                  </m:oMathPara>
                </a14:m>
                <a:endParaRPr lang="en-US" sz="2800" spc="-1" dirty="0">
                  <a:latin typeface="Arial"/>
                </a:endParaRPr>
              </a:p>
            </p:txBody>
          </p:sp>
        </mc:Choice>
        <mc:Fallback xmlns="">
          <p:sp>
            <p:nvSpPr>
              <p:cNvPr id="8" name="CustomShape 2">
                <a:extLst>
                  <a:ext uri="{FF2B5EF4-FFF2-40B4-BE49-F238E27FC236}">
                    <a16:creationId xmlns:a16="http://schemas.microsoft.com/office/drawing/2014/main" id="{929EFBBB-AAB4-4FA5-9DA0-AFB34B01EDCD}"/>
                  </a:ext>
                </a:extLst>
              </p:cNvPr>
              <p:cNvSpPr>
                <a:spLocks noRot="1" noChangeAspect="1" noMove="1" noResize="1" noEditPoints="1" noAdjustHandles="1" noChangeArrowheads="1" noChangeShapeType="1" noTextEdit="1"/>
              </p:cNvSpPr>
              <p:nvPr/>
            </p:nvSpPr>
            <p:spPr>
              <a:xfrm>
                <a:off x="809278" y="770082"/>
                <a:ext cx="452453" cy="499046"/>
              </a:xfrm>
              <a:prstGeom prst="rect">
                <a:avLst/>
              </a:prstGeom>
              <a:blipFill>
                <a:blip r:embed="rId5"/>
                <a:stretch>
                  <a:fillRect/>
                </a:stretch>
              </a:blipFill>
              <a:ln>
                <a:noFill/>
              </a:ln>
            </p:spPr>
            <p:txBody>
              <a:bodyPr/>
              <a:lstStyle/>
              <a:p>
                <a:r>
                  <a:rPr lang="ja-JP" altLang="en-US">
                    <a:noFill/>
                  </a:rPr>
                  <a:t> </a:t>
                </a:r>
              </a:p>
            </p:txBody>
          </p:sp>
        </mc:Fallback>
      </mc:AlternateContent>
      <p:pic>
        <p:nvPicPr>
          <p:cNvPr id="9" name="グラフィックス 8">
            <a:extLst>
              <a:ext uri="{FF2B5EF4-FFF2-40B4-BE49-F238E27FC236}">
                <a16:creationId xmlns:a16="http://schemas.microsoft.com/office/drawing/2014/main" id="{69AFB050-D714-402A-85F6-0D03F68FA4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3335" y="4458593"/>
            <a:ext cx="3695700" cy="1371600"/>
          </a:xfrm>
          <a:prstGeom prst="rect">
            <a:avLst/>
          </a:prstGeom>
        </p:spPr>
      </p:pic>
      <p:pic>
        <p:nvPicPr>
          <p:cNvPr id="10" name="図 9" descr="テキスト, ホワイトボード&#10;&#10;自動的に生成された説明">
            <a:extLst>
              <a:ext uri="{FF2B5EF4-FFF2-40B4-BE49-F238E27FC236}">
                <a16:creationId xmlns:a16="http://schemas.microsoft.com/office/drawing/2014/main" id="{D6E00068-6E98-4A19-BA3A-238E1C56D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7159" y="2180319"/>
            <a:ext cx="2041447" cy="1515194"/>
          </a:xfrm>
          <a:prstGeom prst="rect">
            <a:avLst/>
          </a:prstGeom>
        </p:spPr>
      </p:pic>
      <p:sp>
        <p:nvSpPr>
          <p:cNvPr id="11" name="CustomShape 2">
            <a:extLst>
              <a:ext uri="{FF2B5EF4-FFF2-40B4-BE49-F238E27FC236}">
                <a16:creationId xmlns:a16="http://schemas.microsoft.com/office/drawing/2014/main" id="{10A52722-707F-4A68-9A66-963AFCB046C3}"/>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15/12</a:t>
            </a:r>
          </a:p>
        </p:txBody>
      </p:sp>
    </p:spTree>
    <p:extLst>
      <p:ext uri="{BB962C8B-B14F-4D97-AF65-F5344CB8AC3E}">
        <p14:creationId xmlns:p14="http://schemas.microsoft.com/office/powerpoint/2010/main" val="405801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5" y="37068"/>
                <a:ext cx="8294671" cy="500650"/>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a:latin typeface="Cambria Math" panose="02040503050406030204" pitchFamily="18" charset="0"/>
                      </a:rPr>
                      <m:t>曲げ</m:t>
                    </m:r>
                    <m:r>
                      <a:rPr lang="ja-JP" altLang="en-US" sz="2800" i="1" spc="-1" smtClean="0">
                        <a:latin typeface="Cambria Math" panose="02040503050406030204" pitchFamily="18" charset="0"/>
                      </a:rPr>
                      <m:t>と</m:t>
                    </m:r>
                  </m:oMath>
                </a14:m>
                <a:r>
                  <a:rPr lang="ja-JP" altLang="en-US" sz="2800" spc="-1" dirty="0">
                    <a:latin typeface="Arial"/>
                  </a:rPr>
                  <a:t>せん断を受ける両端固定梁（</a:t>
                </a:r>
                <a14:m>
                  <m:oMath xmlns:m="http://schemas.openxmlformats.org/officeDocument/2006/math">
                    <m:sSup>
                      <m:sSupPr>
                        <m:ctrlPr>
                          <a:rPr lang="en-US" altLang="ja-JP" sz="2800" i="1" spc="-1" smtClean="0">
                            <a:latin typeface="Cambria Math" panose="02040503050406030204" pitchFamily="18" charset="0"/>
                          </a:rPr>
                        </m:ctrlPr>
                      </m:sSupPr>
                      <m:e>
                        <m:r>
                          <a:rPr lang="en-US" altLang="ja-JP" sz="2800" b="0" i="1" spc="-1" smtClean="0">
                            <a:latin typeface="Cambria Math" panose="02040503050406030204" pitchFamily="18" charset="0"/>
                          </a:rPr>
                          <m:t>𝐿</m:t>
                        </m:r>
                      </m:e>
                      <m:sup>
                        <m:r>
                          <a:rPr lang="en-US" altLang="ja-JP" sz="2800" b="0" i="1" spc="-1" smtClean="0">
                            <a:latin typeface="Cambria Math" panose="02040503050406030204" pitchFamily="18" charset="0"/>
                          </a:rPr>
                          <m:t>2</m:t>
                        </m:r>
                      </m:sup>
                    </m:sSup>
                    <m:r>
                      <a:rPr lang="ja-JP" altLang="en-US" sz="2800" i="1" spc="-1">
                        <a:latin typeface="Cambria Math" panose="02040503050406030204" pitchFamily="18" charset="0"/>
                      </a:rPr>
                      <m:t>ノルム</m:t>
                    </m:r>
                  </m:oMath>
                </a14:m>
                <a:r>
                  <a:rPr lang="ja-JP" altLang="en-US" sz="2800" spc="-1" dirty="0">
                    <a:latin typeface="Arial"/>
                  </a:rPr>
                  <a:t>分布）</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5" y="37068"/>
                <a:ext cx="8294671" cy="500650"/>
              </a:xfrm>
              <a:prstGeom prst="rect">
                <a:avLst/>
              </a:prstGeom>
              <a:blipFill>
                <a:blip r:embed="rId2"/>
                <a:stretch>
                  <a:fillRect t="-17073" r="-1765" b="-32927"/>
                </a:stretch>
              </a:blipFill>
              <a:ln>
                <a:noFill/>
              </a:ln>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4F2B973D-6AF5-4FC6-A86C-DD1A7E25FFD2}"/>
              </a:ext>
            </a:extLst>
          </p:cNvPr>
          <p:cNvPicPr>
            <a:picLocks noChangeAspect="1"/>
          </p:cNvPicPr>
          <p:nvPr/>
        </p:nvPicPr>
        <p:blipFill>
          <a:blip r:embed="rId3"/>
          <a:stretch>
            <a:fillRect/>
          </a:stretch>
        </p:blipFill>
        <p:spPr>
          <a:xfrm>
            <a:off x="360409" y="1090857"/>
            <a:ext cx="8585055" cy="5356273"/>
          </a:xfrm>
          <a:prstGeom prst="rect">
            <a:avLst/>
          </a:prstGeom>
        </p:spPr>
      </p:pic>
      <p:sp>
        <p:nvSpPr>
          <p:cNvPr id="7" name="CustomShape 3">
            <a:extLst>
              <a:ext uri="{FF2B5EF4-FFF2-40B4-BE49-F238E27FC236}">
                <a16:creationId xmlns:a16="http://schemas.microsoft.com/office/drawing/2014/main" id="{BE22B4CB-F4E7-4AFB-A6EC-3433AA77DF2D}"/>
              </a:ext>
            </a:extLst>
          </p:cNvPr>
          <p:cNvSpPr/>
          <p:nvPr/>
        </p:nvSpPr>
        <p:spPr>
          <a:xfrm>
            <a:off x="601586" y="863484"/>
            <a:ext cx="1389419"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ja-JP" altLang="en-US" sz="2000" b="0" strike="noStrike" spc="-1" dirty="0">
                <a:latin typeface="Arial"/>
              </a:rPr>
              <a:t>ノルム</a:t>
            </a:r>
            <a:r>
              <a:rPr lang="en-US" altLang="ja-JP" sz="2000" b="0" strike="noStrike" spc="-1" dirty="0">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5BD7B560-005E-4051-98C8-BDDFD9099147}"/>
                  </a:ext>
                </a:extLst>
              </p:cNvPr>
              <p:cNvSpPr txBox="1"/>
              <p:nvPr/>
            </p:nvSpPr>
            <p:spPr>
              <a:xfrm>
                <a:off x="444921" y="903437"/>
                <a:ext cx="3116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𝐿</m:t>
                          </m:r>
                        </m:e>
                        <m:sup>
                          <m:r>
                            <a:rPr kumimoji="1" lang="en-US" altLang="ja-JP" sz="2000" b="0" i="1" smtClean="0">
                              <a:latin typeface="Cambria Math" panose="02040503050406030204" pitchFamily="18" charset="0"/>
                            </a:rPr>
                            <m:t>2</m:t>
                          </m:r>
                        </m:sup>
                      </m:sSup>
                    </m:oMath>
                  </m:oMathPara>
                </a14:m>
                <a:endParaRPr kumimoji="1" lang="ja-JP" altLang="en-US" dirty="0"/>
              </a:p>
            </p:txBody>
          </p:sp>
        </mc:Choice>
        <mc:Fallback xmlns="">
          <p:sp>
            <p:nvSpPr>
              <p:cNvPr id="8" name="テキスト ボックス 7">
                <a:extLst>
                  <a:ext uri="{FF2B5EF4-FFF2-40B4-BE49-F238E27FC236}">
                    <a16:creationId xmlns:a16="http://schemas.microsoft.com/office/drawing/2014/main" id="{5BD7B560-005E-4051-98C8-BDDFD9099147}"/>
                  </a:ext>
                </a:extLst>
              </p:cNvPr>
              <p:cNvSpPr txBox="1">
                <a:spLocks noRot="1" noChangeAspect="1" noMove="1" noResize="1" noEditPoints="1" noAdjustHandles="1" noChangeArrowheads="1" noChangeShapeType="1" noTextEdit="1"/>
              </p:cNvSpPr>
              <p:nvPr/>
            </p:nvSpPr>
            <p:spPr>
              <a:xfrm>
                <a:off x="444921" y="903437"/>
                <a:ext cx="311688" cy="307777"/>
              </a:xfrm>
              <a:prstGeom prst="rect">
                <a:avLst/>
              </a:prstGeom>
              <a:blipFill>
                <a:blip r:embed="rId4"/>
                <a:stretch>
                  <a:fillRect l="-17647" r="-5882" b="-98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CustomShape 2">
                <a:extLst>
                  <a:ext uri="{FF2B5EF4-FFF2-40B4-BE49-F238E27FC236}">
                    <a16:creationId xmlns:a16="http://schemas.microsoft.com/office/drawing/2014/main" id="{3D9716DC-B5A9-4D58-9C08-A2428DA8540A}"/>
                  </a:ext>
                </a:extLst>
              </p:cNvPr>
              <p:cNvSpPr/>
              <p:nvPr/>
            </p:nvSpPr>
            <p:spPr>
              <a:xfrm>
                <a:off x="3638606" y="6321886"/>
                <a:ext cx="2358158"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t>正規化</a:t>
                </a: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𝑥</m:t>
                        </m:r>
                      </m:e>
                      <m:sub>
                        <m:r>
                          <a:rPr lang="en-US" altLang="ja-JP" sz="2800" b="0" i="1" spc="-1" smtClean="0">
                            <a:latin typeface="Cambria Math" panose="02040503050406030204" pitchFamily="18" charset="0"/>
                          </a:rPr>
                          <m:t>1</m:t>
                        </m:r>
                      </m:sub>
                    </m:sSub>
                  </m:oMath>
                </a14:m>
                <a:r>
                  <a:rPr lang="ja-JP" altLang="en-US" sz="2800" spc="-1" dirty="0">
                    <a:latin typeface="Arial"/>
                  </a:rPr>
                  <a:t>座標</a:t>
                </a:r>
                <a:endParaRPr lang="en-US" sz="2800" spc="-1" dirty="0">
                  <a:latin typeface="Arial"/>
                </a:endParaRPr>
              </a:p>
            </p:txBody>
          </p:sp>
        </mc:Choice>
        <mc:Fallback xmlns="">
          <p:sp>
            <p:nvSpPr>
              <p:cNvPr id="9" name="CustomShape 2">
                <a:extLst>
                  <a:ext uri="{FF2B5EF4-FFF2-40B4-BE49-F238E27FC236}">
                    <a16:creationId xmlns:a16="http://schemas.microsoft.com/office/drawing/2014/main" id="{3D9716DC-B5A9-4D58-9C08-A2428DA8540A}"/>
                  </a:ext>
                </a:extLst>
              </p:cNvPr>
              <p:cNvSpPr>
                <a:spLocks noRot="1" noChangeAspect="1" noMove="1" noResize="1" noEditPoints="1" noAdjustHandles="1" noChangeArrowheads="1" noChangeShapeType="1" noTextEdit="1"/>
              </p:cNvSpPr>
              <p:nvPr/>
            </p:nvSpPr>
            <p:spPr>
              <a:xfrm>
                <a:off x="3638606" y="6321886"/>
                <a:ext cx="2358158" cy="499046"/>
              </a:xfrm>
              <a:prstGeom prst="rect">
                <a:avLst/>
              </a:prstGeom>
              <a:blipFill>
                <a:blip r:embed="rId5"/>
                <a:stretch>
                  <a:fillRect l="-6460" t="-18293" r="-1809" b="-3170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9582DD4A-94EC-4E79-8928-02257ADC77CA}"/>
                  </a:ext>
                </a:extLst>
              </p:cNvPr>
              <p:cNvSpPr txBox="1"/>
              <p:nvPr/>
            </p:nvSpPr>
            <p:spPr>
              <a:xfrm>
                <a:off x="4244579" y="3178322"/>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10" name="テキスト ボックス 9">
                <a:extLst>
                  <a:ext uri="{FF2B5EF4-FFF2-40B4-BE49-F238E27FC236}">
                    <a16:creationId xmlns:a16="http://schemas.microsoft.com/office/drawing/2014/main" id="{9582DD4A-94EC-4E79-8928-02257ADC77CA}"/>
                  </a:ext>
                </a:extLst>
              </p:cNvPr>
              <p:cNvSpPr txBox="1">
                <a:spLocks noRot="1" noChangeAspect="1" noMove="1" noResize="1" noEditPoints="1" noAdjustHandles="1" noChangeArrowheads="1" noChangeShapeType="1" noTextEdit="1"/>
              </p:cNvSpPr>
              <p:nvPr/>
            </p:nvSpPr>
            <p:spPr>
              <a:xfrm>
                <a:off x="4244579" y="3178322"/>
                <a:ext cx="987835" cy="501356"/>
              </a:xfrm>
              <a:prstGeom prst="rect">
                <a:avLst/>
              </a:prstGeom>
              <a:blipFill>
                <a:blip r:embed="rId6"/>
                <a:stretch>
                  <a:fillRect/>
                </a:stretch>
              </a:blipFill>
            </p:spPr>
            <p:txBody>
              <a:bodyPr/>
              <a:lstStyle/>
              <a:p>
                <a:r>
                  <a:rPr lang="ja-JP" altLang="en-US">
                    <a:noFill/>
                  </a:rPr>
                  <a:t> </a:t>
                </a:r>
              </a:p>
            </p:txBody>
          </p:sp>
        </mc:Fallback>
      </mc:AlternateContent>
      <p:sp>
        <p:nvSpPr>
          <p:cNvPr id="2" name="楕円 1">
            <a:extLst>
              <a:ext uri="{FF2B5EF4-FFF2-40B4-BE49-F238E27FC236}">
                <a16:creationId xmlns:a16="http://schemas.microsoft.com/office/drawing/2014/main" id="{935FE263-7B0D-41C4-A61D-5DE2C48F3D64}"/>
              </a:ext>
            </a:extLst>
          </p:cNvPr>
          <p:cNvSpPr/>
          <p:nvPr/>
        </p:nvSpPr>
        <p:spPr>
          <a:xfrm>
            <a:off x="4664149" y="5543107"/>
            <a:ext cx="453656" cy="404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555113EE-F3CA-4042-B7BB-D3DD348B884D}"/>
              </a:ext>
            </a:extLst>
          </p:cNvPr>
          <p:cNvCxnSpPr>
            <a:cxnSpLocks/>
          </p:cNvCxnSpPr>
          <p:nvPr/>
        </p:nvCxnSpPr>
        <p:spPr>
          <a:xfrm flipV="1">
            <a:off x="5117805" y="5316281"/>
            <a:ext cx="758455" cy="3331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C282476-F113-403C-8300-D8C89FBC46D3}"/>
                  </a:ext>
                </a:extLst>
              </p:cNvPr>
              <p:cNvSpPr txBox="1"/>
              <p:nvPr/>
            </p:nvSpPr>
            <p:spPr>
              <a:xfrm>
                <a:off x="5958949" y="5107172"/>
                <a:ext cx="7419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𝑔</m:t>
                          </m:r>
                        </m:e>
                        <m:sub>
                          <m:r>
                            <a:rPr kumimoji="1" lang="en-US" altLang="ja-JP" b="0" i="1" smtClean="0">
                              <a:solidFill>
                                <a:srgbClr val="FF0000"/>
                              </a:solidFill>
                              <a:latin typeface="Cambria Math" panose="02040503050406030204" pitchFamily="18" charset="0"/>
                            </a:rPr>
                            <m:t>𝑏</m:t>
                          </m:r>
                        </m:sub>
                      </m:sSub>
                      <m:r>
                        <a:rPr kumimoji="1" lang="en-US" altLang="ja-JP" b="0" i="1" smtClean="0">
                          <a:solidFill>
                            <a:srgbClr val="FF0000"/>
                          </a:solidFill>
                          <a:latin typeface="Cambria Math" panose="02040503050406030204" pitchFamily="18" charset="0"/>
                        </a:rPr>
                        <m:t>=0</m:t>
                      </m:r>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2C282476-F113-403C-8300-D8C89FBC46D3}"/>
                  </a:ext>
                </a:extLst>
              </p:cNvPr>
              <p:cNvSpPr txBox="1">
                <a:spLocks noRot="1" noChangeAspect="1" noMove="1" noResize="1" noEditPoints="1" noAdjustHandles="1" noChangeArrowheads="1" noChangeShapeType="1" noTextEdit="1"/>
              </p:cNvSpPr>
              <p:nvPr/>
            </p:nvSpPr>
            <p:spPr>
              <a:xfrm>
                <a:off x="5958949" y="5107172"/>
                <a:ext cx="741934" cy="276999"/>
              </a:xfrm>
              <a:prstGeom prst="rect">
                <a:avLst/>
              </a:prstGeom>
              <a:blipFill>
                <a:blip r:embed="rId7"/>
                <a:stretch>
                  <a:fillRect l="-6612" r="-6612" b="-28889"/>
                </a:stretch>
              </a:blipFill>
            </p:spPr>
            <p:txBody>
              <a:bodyPr/>
              <a:lstStyle/>
              <a:p>
                <a:r>
                  <a:rPr lang="ja-JP" altLang="en-US">
                    <a:noFill/>
                  </a:rPr>
                  <a:t> </a:t>
                </a:r>
              </a:p>
            </p:txBody>
          </p:sp>
        </mc:Fallback>
      </mc:AlternateContent>
      <p:pic>
        <p:nvPicPr>
          <p:cNvPr id="16" name="図 15" descr="ダイアグラム, テキスト&#10;&#10;自動的に生成された説明">
            <a:extLst>
              <a:ext uri="{FF2B5EF4-FFF2-40B4-BE49-F238E27FC236}">
                <a16:creationId xmlns:a16="http://schemas.microsoft.com/office/drawing/2014/main" id="{AB471A6A-3251-47E7-B018-DB75F9FF03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0325" y="4414687"/>
            <a:ext cx="2078281" cy="969484"/>
          </a:xfrm>
          <a:prstGeom prst="rect">
            <a:avLst/>
          </a:prstGeom>
        </p:spPr>
      </p:pic>
      <p:sp>
        <p:nvSpPr>
          <p:cNvPr id="18" name="CustomShape 2">
            <a:extLst>
              <a:ext uri="{FF2B5EF4-FFF2-40B4-BE49-F238E27FC236}">
                <a16:creationId xmlns:a16="http://schemas.microsoft.com/office/drawing/2014/main" id="{6D2E71A4-F769-45D8-9C5F-89349702BD27}"/>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16/12</a:t>
            </a:r>
          </a:p>
        </p:txBody>
      </p:sp>
    </p:spTree>
    <p:extLst>
      <p:ext uri="{BB962C8B-B14F-4D97-AF65-F5344CB8AC3E}">
        <p14:creationId xmlns:p14="http://schemas.microsoft.com/office/powerpoint/2010/main" val="289950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5" y="37068"/>
                <a:ext cx="8294671" cy="500650"/>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a:latin typeface="Cambria Math" panose="02040503050406030204" pitchFamily="18" charset="0"/>
                      </a:rPr>
                      <m:t>曲げ</m:t>
                    </m:r>
                    <m:r>
                      <a:rPr lang="ja-JP" altLang="en-US" sz="2800" i="1" spc="-1" smtClean="0">
                        <a:latin typeface="Cambria Math" panose="02040503050406030204" pitchFamily="18" charset="0"/>
                      </a:rPr>
                      <m:t>と</m:t>
                    </m:r>
                  </m:oMath>
                </a14:m>
                <a:r>
                  <a:rPr lang="ja-JP" altLang="en-US" sz="2800" spc="-1" dirty="0">
                    <a:latin typeface="Arial"/>
                  </a:rPr>
                  <a:t>せん断を受ける両端固定梁（</a:t>
                </a:r>
                <a14:m>
                  <m:oMath xmlns:m="http://schemas.openxmlformats.org/officeDocument/2006/math">
                    <m:sSup>
                      <m:sSupPr>
                        <m:ctrlPr>
                          <a:rPr lang="en-US" altLang="ja-JP" sz="2800" i="1" spc="-1" smtClean="0">
                            <a:latin typeface="Cambria Math" panose="02040503050406030204" pitchFamily="18" charset="0"/>
                          </a:rPr>
                        </m:ctrlPr>
                      </m:sSupPr>
                      <m:e>
                        <m:r>
                          <a:rPr lang="en-US" altLang="ja-JP" sz="2800" b="0" i="1" spc="-1" smtClean="0">
                            <a:latin typeface="Cambria Math" panose="02040503050406030204" pitchFamily="18" charset="0"/>
                          </a:rPr>
                          <m:t>𝐿</m:t>
                        </m:r>
                      </m:e>
                      <m:sup>
                        <m:r>
                          <a:rPr lang="en-US" altLang="ja-JP" sz="2800" b="0" i="1" spc="-1" smtClean="0">
                            <a:latin typeface="Cambria Math" panose="02040503050406030204" pitchFamily="18" charset="0"/>
                          </a:rPr>
                          <m:t>2</m:t>
                        </m:r>
                      </m:sup>
                    </m:sSup>
                    <m:r>
                      <a:rPr lang="ja-JP" altLang="en-US" sz="2800" i="1" spc="-1">
                        <a:latin typeface="Cambria Math" panose="02040503050406030204" pitchFamily="18" charset="0"/>
                      </a:rPr>
                      <m:t>ノルム</m:t>
                    </m:r>
                  </m:oMath>
                </a14:m>
                <a:r>
                  <a:rPr lang="ja-JP" altLang="en-US" sz="2800" spc="-1" dirty="0">
                    <a:latin typeface="Arial"/>
                  </a:rPr>
                  <a:t>分布）</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5" y="37068"/>
                <a:ext cx="8294671" cy="500650"/>
              </a:xfrm>
              <a:prstGeom prst="rect">
                <a:avLst/>
              </a:prstGeom>
              <a:blipFill>
                <a:blip r:embed="rId2"/>
                <a:stretch>
                  <a:fillRect t="-17073" r="-1765" b="-32927"/>
                </a:stretch>
              </a:blipFill>
              <a:ln>
                <a:noFill/>
              </a:ln>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id="{71448F02-94BA-4111-BF8C-C23DD0CC4D8C}"/>
              </a:ext>
            </a:extLst>
          </p:cNvPr>
          <p:cNvPicPr>
            <a:picLocks noChangeAspect="1"/>
          </p:cNvPicPr>
          <p:nvPr/>
        </p:nvPicPr>
        <p:blipFill>
          <a:blip r:embed="rId3"/>
          <a:stretch>
            <a:fillRect/>
          </a:stretch>
        </p:blipFill>
        <p:spPr>
          <a:xfrm>
            <a:off x="659219" y="975596"/>
            <a:ext cx="8201246" cy="5330185"/>
          </a:xfrm>
          <a:prstGeom prst="rect">
            <a:avLst/>
          </a:prstGeom>
        </p:spPr>
      </p:pic>
      <p:sp>
        <p:nvSpPr>
          <p:cNvPr id="9" name="CustomShape 3">
            <a:extLst>
              <a:ext uri="{FF2B5EF4-FFF2-40B4-BE49-F238E27FC236}">
                <a16:creationId xmlns:a16="http://schemas.microsoft.com/office/drawing/2014/main" id="{D68476DF-564C-4C48-ABFB-1F763B442F68}"/>
              </a:ext>
            </a:extLst>
          </p:cNvPr>
          <p:cNvSpPr/>
          <p:nvPr/>
        </p:nvSpPr>
        <p:spPr>
          <a:xfrm>
            <a:off x="601586" y="742988"/>
            <a:ext cx="1389419"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ja-JP" altLang="en-US" sz="2000" b="0" strike="noStrike" spc="-1" dirty="0">
                <a:latin typeface="Arial"/>
              </a:rPr>
              <a:t>ノルム</a:t>
            </a:r>
            <a:r>
              <a:rPr lang="en-US" altLang="ja-JP" sz="2000" b="0" strike="noStrike" spc="-1" dirty="0">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BF417C8F-D46E-4D11-909A-F0D76F28042D}"/>
                  </a:ext>
                </a:extLst>
              </p:cNvPr>
              <p:cNvSpPr txBox="1"/>
              <p:nvPr/>
            </p:nvSpPr>
            <p:spPr>
              <a:xfrm>
                <a:off x="444921" y="782941"/>
                <a:ext cx="3116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𝐿</m:t>
                          </m:r>
                        </m:e>
                        <m:sup>
                          <m:r>
                            <a:rPr kumimoji="1" lang="en-US" altLang="ja-JP" sz="2000" b="0" i="1" smtClean="0">
                              <a:latin typeface="Cambria Math" panose="02040503050406030204" pitchFamily="18" charset="0"/>
                            </a:rPr>
                            <m:t>2</m:t>
                          </m:r>
                        </m:sup>
                      </m:sSup>
                    </m:oMath>
                  </m:oMathPara>
                </a14:m>
                <a:endParaRPr kumimoji="1" lang="ja-JP" altLang="en-US" dirty="0"/>
              </a:p>
            </p:txBody>
          </p:sp>
        </mc:Choice>
        <mc:Fallback xmlns="">
          <p:sp>
            <p:nvSpPr>
              <p:cNvPr id="10" name="テキスト ボックス 9">
                <a:extLst>
                  <a:ext uri="{FF2B5EF4-FFF2-40B4-BE49-F238E27FC236}">
                    <a16:creationId xmlns:a16="http://schemas.microsoft.com/office/drawing/2014/main" id="{BF417C8F-D46E-4D11-909A-F0D76F28042D}"/>
                  </a:ext>
                </a:extLst>
              </p:cNvPr>
              <p:cNvSpPr txBox="1">
                <a:spLocks noRot="1" noChangeAspect="1" noMove="1" noResize="1" noEditPoints="1" noAdjustHandles="1" noChangeArrowheads="1" noChangeShapeType="1" noTextEdit="1"/>
              </p:cNvSpPr>
              <p:nvPr/>
            </p:nvSpPr>
            <p:spPr>
              <a:xfrm>
                <a:off x="444921" y="782941"/>
                <a:ext cx="311688" cy="307777"/>
              </a:xfrm>
              <a:prstGeom prst="rect">
                <a:avLst/>
              </a:prstGeom>
              <a:blipFill>
                <a:blip r:embed="rId4"/>
                <a:stretch>
                  <a:fillRect l="-17647" r="-5882" b="-98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CustomShape 2">
                <a:extLst>
                  <a:ext uri="{FF2B5EF4-FFF2-40B4-BE49-F238E27FC236}">
                    <a16:creationId xmlns:a16="http://schemas.microsoft.com/office/drawing/2014/main" id="{AE5D76BD-851B-48B6-A795-E210DBBFD50A}"/>
                  </a:ext>
                </a:extLst>
              </p:cNvPr>
              <p:cNvSpPr/>
              <p:nvPr/>
            </p:nvSpPr>
            <p:spPr>
              <a:xfrm>
                <a:off x="3638606" y="6321886"/>
                <a:ext cx="2358158"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t>正規化</a:t>
                </a: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𝑥</m:t>
                        </m:r>
                      </m:e>
                      <m:sub>
                        <m:r>
                          <a:rPr lang="en-US" altLang="ja-JP" sz="2800" b="0" i="1" spc="-1" smtClean="0">
                            <a:latin typeface="Cambria Math" panose="02040503050406030204" pitchFamily="18" charset="0"/>
                          </a:rPr>
                          <m:t>1</m:t>
                        </m:r>
                      </m:sub>
                    </m:sSub>
                  </m:oMath>
                </a14:m>
                <a:r>
                  <a:rPr lang="ja-JP" altLang="en-US" sz="2800" spc="-1" dirty="0">
                    <a:latin typeface="Arial"/>
                  </a:rPr>
                  <a:t>座標</a:t>
                </a:r>
                <a:endParaRPr lang="en-US" sz="2800" spc="-1" dirty="0">
                  <a:latin typeface="Arial"/>
                </a:endParaRPr>
              </a:p>
            </p:txBody>
          </p:sp>
        </mc:Choice>
        <mc:Fallback xmlns="">
          <p:sp>
            <p:nvSpPr>
              <p:cNvPr id="11" name="CustomShape 2">
                <a:extLst>
                  <a:ext uri="{FF2B5EF4-FFF2-40B4-BE49-F238E27FC236}">
                    <a16:creationId xmlns:a16="http://schemas.microsoft.com/office/drawing/2014/main" id="{AE5D76BD-851B-48B6-A795-E210DBBFD50A}"/>
                  </a:ext>
                </a:extLst>
              </p:cNvPr>
              <p:cNvSpPr>
                <a:spLocks noRot="1" noChangeAspect="1" noMove="1" noResize="1" noEditPoints="1" noAdjustHandles="1" noChangeArrowheads="1" noChangeShapeType="1" noTextEdit="1"/>
              </p:cNvSpPr>
              <p:nvPr/>
            </p:nvSpPr>
            <p:spPr>
              <a:xfrm>
                <a:off x="3638606" y="6321886"/>
                <a:ext cx="2358158" cy="499046"/>
              </a:xfrm>
              <a:prstGeom prst="rect">
                <a:avLst/>
              </a:prstGeom>
              <a:blipFill>
                <a:blip r:embed="rId5"/>
                <a:stretch>
                  <a:fillRect l="-6460" t="-18293" r="-1809" b="-3170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5E896C61-F3AD-4EBC-9E5B-85660FAF919F}"/>
                  </a:ext>
                </a:extLst>
              </p:cNvPr>
              <p:cNvSpPr txBox="1"/>
              <p:nvPr/>
            </p:nvSpPr>
            <p:spPr>
              <a:xfrm>
                <a:off x="4759842" y="2874713"/>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5E896C61-F3AD-4EBC-9E5B-85660FAF919F}"/>
                  </a:ext>
                </a:extLst>
              </p:cNvPr>
              <p:cNvSpPr txBox="1">
                <a:spLocks noRot="1" noChangeAspect="1" noMove="1" noResize="1" noEditPoints="1" noAdjustHandles="1" noChangeArrowheads="1" noChangeShapeType="1" noTextEdit="1"/>
              </p:cNvSpPr>
              <p:nvPr/>
            </p:nvSpPr>
            <p:spPr>
              <a:xfrm>
                <a:off x="4759842" y="2874713"/>
                <a:ext cx="381613" cy="307777"/>
              </a:xfrm>
              <a:prstGeom prst="rect">
                <a:avLst/>
              </a:prstGeom>
              <a:blipFill>
                <a:blip r:embed="rId6"/>
                <a:stretch>
                  <a:fillRect l="-19355" r="-11290" b="-26000"/>
                </a:stretch>
              </a:blipFill>
            </p:spPr>
            <p:txBody>
              <a:bodyPr/>
              <a:lstStyle/>
              <a:p>
                <a:r>
                  <a:rPr lang="ja-JP" altLang="en-US">
                    <a:noFill/>
                  </a:rPr>
                  <a:t> </a:t>
                </a:r>
              </a:p>
            </p:txBody>
          </p:sp>
        </mc:Fallback>
      </mc:AlternateContent>
      <p:pic>
        <p:nvPicPr>
          <p:cNvPr id="13" name="図 12" descr="ダイアグラム, テキスト&#10;&#10;自動的に生成された説明">
            <a:extLst>
              <a:ext uri="{FF2B5EF4-FFF2-40B4-BE49-F238E27FC236}">
                <a16:creationId xmlns:a16="http://schemas.microsoft.com/office/drawing/2014/main" id="{7D7CEAE7-6CB9-4C69-BB06-287D4312D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4165" y="3561247"/>
            <a:ext cx="2078281" cy="969484"/>
          </a:xfrm>
          <a:prstGeom prst="rect">
            <a:avLst/>
          </a:prstGeom>
        </p:spPr>
      </p:pic>
      <p:sp>
        <p:nvSpPr>
          <p:cNvPr id="14" name="CustomShape 2">
            <a:extLst>
              <a:ext uri="{FF2B5EF4-FFF2-40B4-BE49-F238E27FC236}">
                <a16:creationId xmlns:a16="http://schemas.microsoft.com/office/drawing/2014/main" id="{6F67E202-41D6-4CF7-A0FD-8CEAED113D35}"/>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17/12</a:t>
            </a:r>
          </a:p>
        </p:txBody>
      </p:sp>
    </p:spTree>
    <p:extLst>
      <p:ext uri="{BB962C8B-B14F-4D97-AF65-F5344CB8AC3E}">
        <p14:creationId xmlns:p14="http://schemas.microsoft.com/office/powerpoint/2010/main" val="2343623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3814051"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研究背景</a:t>
            </a:r>
            <a:endParaRPr lang="en-US" sz="2800" spc="-1" dirty="0">
              <a:latin typeface="Arial"/>
            </a:endParaRPr>
          </a:p>
        </p:txBody>
      </p:sp>
      <p:sp>
        <p:nvSpPr>
          <p:cNvPr id="4" name="CustomShape 2">
            <a:extLst>
              <a:ext uri="{FF2B5EF4-FFF2-40B4-BE49-F238E27FC236}">
                <a16:creationId xmlns:a16="http://schemas.microsoft.com/office/drawing/2014/main" id="{6025B305-C511-45C1-8889-1B6916FE91CB}"/>
              </a:ext>
            </a:extLst>
          </p:cNvPr>
          <p:cNvSpPr/>
          <p:nvPr/>
        </p:nvSpPr>
        <p:spPr>
          <a:xfrm>
            <a:off x="8207013" y="37068"/>
            <a:ext cx="93698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1/12</a:t>
            </a:r>
          </a:p>
        </p:txBody>
      </p:sp>
      <p:sp>
        <p:nvSpPr>
          <p:cNvPr id="15" name="テキスト ボックス 14">
            <a:extLst>
              <a:ext uri="{FF2B5EF4-FFF2-40B4-BE49-F238E27FC236}">
                <a16:creationId xmlns:a16="http://schemas.microsoft.com/office/drawing/2014/main" id="{24177538-3E24-4495-8534-2A3EEC7B18F8}"/>
              </a:ext>
            </a:extLst>
          </p:cNvPr>
          <p:cNvSpPr txBox="1"/>
          <p:nvPr/>
        </p:nvSpPr>
        <p:spPr>
          <a:xfrm>
            <a:off x="191727" y="680178"/>
            <a:ext cx="8776646" cy="757856"/>
          </a:xfrm>
          <a:prstGeom prst="rect">
            <a:avLst/>
          </a:prstGeom>
          <a:noFill/>
          <a:ln w="19050">
            <a:solidFill>
              <a:schemeClr val="tx1"/>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梁理論 </a:t>
            </a:r>
            <a:r>
              <a:rPr lang="en-US" altLang="ja-JP" sz="2000" b="0" i="0" u="none" strike="noStrike" kern="1200" cap="none" dirty="0">
                <a:ln>
                  <a:noFill/>
                </a:ln>
                <a:latin typeface="Liberation Sans" pitchFamily="18"/>
                <a:ea typeface="ＭＳ Ｐゴシック" pitchFamily="2"/>
                <a:cs typeface="Arial" pitchFamily="2"/>
              </a:rPr>
              <a:t>: </a:t>
            </a:r>
            <a:r>
              <a:rPr lang="ja-JP" altLang="en-US" sz="2000" b="0" i="0" u="none" strike="noStrike" kern="1200" cap="none" dirty="0">
                <a:ln>
                  <a:noFill/>
                </a:ln>
                <a:latin typeface="Liberation Sans" pitchFamily="18"/>
                <a:ea typeface="ＭＳ Ｐゴシック" pitchFamily="2"/>
                <a:cs typeface="Arial" pitchFamily="2"/>
              </a:rPr>
              <a:t>梁の変位場を仮定．連続体のつり合い式を軸線の運動だけで表す</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橋梁の設計現場では連続体ではなく梁理論を用いた設計が行われることが多い</a:t>
            </a:r>
            <a:endParaRPr lang="ja-JP" sz="2000" b="0" i="0" u="none" strike="noStrike" kern="1200" cap="none" dirty="0">
              <a:ln>
                <a:noFill/>
              </a:ln>
              <a:solidFill>
                <a:srgbClr val="000099"/>
              </a:solidFill>
              <a:latin typeface="Liberation Sans" pitchFamily="18"/>
              <a:ea typeface="ＭＳ Ｐゴシック" pitchFamily="2"/>
              <a:cs typeface="Arial" pitchFamily="2"/>
            </a:endParaRPr>
          </a:p>
        </p:txBody>
      </p:sp>
      <p:sp>
        <p:nvSpPr>
          <p:cNvPr id="16" name="テキスト ボックス 15">
            <a:extLst>
              <a:ext uri="{FF2B5EF4-FFF2-40B4-BE49-F238E27FC236}">
                <a16:creationId xmlns:a16="http://schemas.microsoft.com/office/drawing/2014/main" id="{9C29BD50-F66F-4A9E-9D7D-92393B0794DC}"/>
              </a:ext>
            </a:extLst>
          </p:cNvPr>
          <p:cNvSpPr txBox="1"/>
          <p:nvPr/>
        </p:nvSpPr>
        <p:spPr>
          <a:xfrm>
            <a:off x="254791" y="1611176"/>
            <a:ext cx="2110234" cy="45764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200" b="0" i="0" u="none" strike="noStrike" kern="1200" cap="none" dirty="0">
                <a:ln>
                  <a:noFill/>
                </a:ln>
                <a:latin typeface="Liberation Sans" pitchFamily="18"/>
                <a:ea typeface="ＭＳ Ｐゴシック" pitchFamily="2"/>
                <a:cs typeface="Arial" pitchFamily="2"/>
              </a:rPr>
              <a:t>2021    </a:t>
            </a:r>
            <a:r>
              <a:rPr lang="ja-JP" altLang="en-US" sz="2200" b="0" i="0" u="none" strike="noStrike" kern="1200" cap="none" dirty="0">
                <a:ln>
                  <a:noFill/>
                </a:ln>
                <a:latin typeface="Liberation Sans" pitchFamily="18"/>
                <a:ea typeface="ＭＳ Ｐゴシック" pitchFamily="2"/>
                <a:cs typeface="Arial" pitchFamily="2"/>
              </a:rPr>
              <a:t>斉木・鄭</a:t>
            </a:r>
            <a:endParaRPr lang="ja-JP" sz="2200" b="0" i="0" u="none" strike="noStrike" kern="1200" cap="none" dirty="0">
              <a:ln>
                <a:noFill/>
              </a:ln>
              <a:latin typeface="Liberation Sans" pitchFamily="18"/>
              <a:ea typeface="ＭＳ Ｐゴシック" pitchFamily="2"/>
              <a:cs typeface="Arial" pitchFamily="2"/>
            </a:endParaRPr>
          </a:p>
        </p:txBody>
      </p:sp>
      <p:sp>
        <p:nvSpPr>
          <p:cNvPr id="17" name="テキスト ボックス 16">
            <a:extLst>
              <a:ext uri="{FF2B5EF4-FFF2-40B4-BE49-F238E27FC236}">
                <a16:creationId xmlns:a16="http://schemas.microsoft.com/office/drawing/2014/main" id="{3C0E3517-3BD1-4309-8CFF-F4625C751C33}"/>
              </a:ext>
            </a:extLst>
          </p:cNvPr>
          <p:cNvSpPr txBox="1"/>
          <p:nvPr/>
        </p:nvSpPr>
        <p:spPr>
          <a:xfrm>
            <a:off x="2280941" y="1627815"/>
            <a:ext cx="6551835"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000" b="0" i="0" u="none" strike="noStrike" kern="1200" cap="none" dirty="0">
                <a:ln>
                  <a:noFill/>
                </a:ln>
                <a:latin typeface="Liberation Sans" pitchFamily="18"/>
                <a:ea typeface="ＭＳ Ｐゴシック" pitchFamily="2"/>
                <a:cs typeface="Arial" pitchFamily="2"/>
              </a:rPr>
              <a:t>→</a:t>
            </a:r>
            <a:r>
              <a:rPr lang="ja-JP" altLang="en-US" sz="2000" b="0" i="0" u="none" strike="noStrike" kern="1200" cap="none" dirty="0">
                <a:ln>
                  <a:noFill/>
                </a:ln>
                <a:latin typeface="Liberation Sans" pitchFamily="18"/>
                <a:ea typeface="ＭＳ Ｐゴシック" pitchFamily="2"/>
                <a:cs typeface="Arial" pitchFamily="2"/>
              </a:rPr>
              <a:t>　せん断遅れと横せん断変形を統一的に考慮した梁理論</a:t>
            </a:r>
            <a:endParaRPr lang="ja-JP" sz="2000" b="0" i="0" u="none" strike="noStrike" kern="1200" cap="none" dirty="0">
              <a:ln>
                <a:noFill/>
              </a:ln>
              <a:latin typeface="Liberation Sans" pitchFamily="18"/>
              <a:ea typeface="ＭＳ Ｐゴシック" pitchFamily="2"/>
              <a:cs typeface="Arial" pitchFamily="2"/>
            </a:endParaRPr>
          </a:p>
        </p:txBody>
      </p:sp>
      <p:sp>
        <p:nvSpPr>
          <p:cNvPr id="18" name="テキスト ボックス 17">
            <a:extLst>
              <a:ext uri="{FF2B5EF4-FFF2-40B4-BE49-F238E27FC236}">
                <a16:creationId xmlns:a16="http://schemas.microsoft.com/office/drawing/2014/main" id="{AB8E9F48-05B4-4191-AE7C-687BAC82EAD2}"/>
              </a:ext>
            </a:extLst>
          </p:cNvPr>
          <p:cNvSpPr txBox="1"/>
          <p:nvPr/>
        </p:nvSpPr>
        <p:spPr>
          <a:xfrm>
            <a:off x="925522" y="3521883"/>
            <a:ext cx="7291737" cy="424368"/>
          </a:xfrm>
          <a:prstGeom prst="rect">
            <a:avLst/>
          </a:prstGeom>
          <a:noFill/>
          <a:ln w="19050">
            <a:solidFill>
              <a:schemeClr val="tx1"/>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代表体積要素を用いた半解析的手法により，</a:t>
            </a:r>
            <a:r>
              <a:rPr lang="ja-JP" altLang="en-US" sz="2000" b="0" i="0" u="none" strike="noStrike" kern="1200" cap="none" dirty="0">
                <a:ln>
                  <a:noFill/>
                </a:ln>
                <a:solidFill>
                  <a:srgbClr val="FF0000"/>
                </a:solidFill>
                <a:latin typeface="Liberation Sans" pitchFamily="18"/>
                <a:ea typeface="ＭＳ Ｐゴシック" pitchFamily="2"/>
                <a:cs typeface="Arial" pitchFamily="2"/>
              </a:rPr>
              <a:t>任意断面</a:t>
            </a:r>
            <a:r>
              <a:rPr lang="ja-JP" altLang="en-US" sz="2000" b="0" i="0" u="none" strike="noStrike" kern="1200" cap="none" dirty="0">
                <a:ln>
                  <a:noFill/>
                </a:ln>
                <a:latin typeface="Liberation Sans" pitchFamily="18"/>
                <a:ea typeface="ＭＳ Ｐゴシック" pitchFamily="2"/>
                <a:cs typeface="Arial" pitchFamily="2"/>
              </a:rPr>
              <a:t>に適用可能</a:t>
            </a:r>
            <a:endParaRPr lang="ja-JP" sz="2000" b="0" i="0" u="none" strike="noStrike" kern="1200" cap="none" dirty="0">
              <a:ln>
                <a:noFill/>
              </a:ln>
              <a:solidFill>
                <a:srgbClr val="000099"/>
              </a:solidFill>
              <a:latin typeface="Liberation Sans" pitchFamily="18"/>
              <a:ea typeface="ＭＳ Ｐゴシック" pitchFamily="2"/>
              <a:cs typeface="Arial" pitchFamily="2"/>
            </a:endParaRPr>
          </a:p>
        </p:txBody>
      </p:sp>
      <p:cxnSp>
        <p:nvCxnSpPr>
          <p:cNvPr id="3" name="直線コネクタ 2">
            <a:extLst>
              <a:ext uri="{FF2B5EF4-FFF2-40B4-BE49-F238E27FC236}">
                <a16:creationId xmlns:a16="http://schemas.microsoft.com/office/drawing/2014/main" id="{45C6EF6B-3160-43CB-894E-5122F234A97B}"/>
              </a:ext>
            </a:extLst>
          </p:cNvPr>
          <p:cNvCxnSpPr>
            <a:cxnSpLocks/>
          </p:cNvCxnSpPr>
          <p:nvPr/>
        </p:nvCxnSpPr>
        <p:spPr>
          <a:xfrm>
            <a:off x="2793650" y="2008041"/>
            <a:ext cx="12297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946A9F3-6F29-423A-814D-E5B9A52D79B8}"/>
              </a:ext>
            </a:extLst>
          </p:cNvPr>
          <p:cNvCxnSpPr>
            <a:cxnSpLocks/>
          </p:cNvCxnSpPr>
          <p:nvPr/>
        </p:nvCxnSpPr>
        <p:spPr>
          <a:xfrm>
            <a:off x="4238821" y="2015403"/>
            <a:ext cx="14935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84C6F22-0966-48E7-988C-BA597BCD9003}"/>
              </a:ext>
            </a:extLst>
          </p:cNvPr>
          <p:cNvCxnSpPr>
            <a:cxnSpLocks/>
            <a:endCxn id="47" idx="0"/>
          </p:cNvCxnSpPr>
          <p:nvPr/>
        </p:nvCxnSpPr>
        <p:spPr>
          <a:xfrm flipH="1">
            <a:off x="2879097" y="2015403"/>
            <a:ext cx="473770" cy="2019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47B9B742-5922-47C3-946F-D41625E01A74}"/>
              </a:ext>
            </a:extLst>
          </p:cNvPr>
          <p:cNvSpPr txBox="1"/>
          <p:nvPr/>
        </p:nvSpPr>
        <p:spPr>
          <a:xfrm>
            <a:off x="1291609" y="4084435"/>
            <a:ext cx="6819024"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斉木・鄭の梁理論は</a:t>
            </a:r>
            <a:r>
              <a:rPr lang="en-US" altLang="ja-JP" sz="2000" b="0" i="0" u="none" strike="noStrike" kern="1200" cap="none" dirty="0">
                <a:ln>
                  <a:noFill/>
                </a:ln>
                <a:latin typeface="Liberation Sans" pitchFamily="18"/>
                <a:ea typeface="ＭＳ Ｐゴシック" pitchFamily="2"/>
                <a:cs typeface="Arial" pitchFamily="2"/>
              </a:rPr>
              <a:t>Poisson</a:t>
            </a:r>
            <a:r>
              <a:rPr lang="ja-JP" altLang="en-US" sz="2000" b="0" i="0" u="none" strike="noStrike" kern="1200" cap="none" dirty="0">
                <a:ln>
                  <a:noFill/>
                </a:ln>
                <a:latin typeface="Liberation Sans" pitchFamily="18"/>
                <a:ea typeface="ＭＳ Ｐゴシック" pitchFamily="2"/>
                <a:cs typeface="Arial" pitchFamily="2"/>
              </a:rPr>
              <a:t>効果の影響を考慮していない！</a:t>
            </a:r>
            <a:endParaRPr lang="ja-JP" sz="2000" b="0" i="0" u="none" strike="noStrike" kern="1200" cap="none" dirty="0">
              <a:ln>
                <a:noFill/>
              </a:ln>
              <a:latin typeface="Liberation Sans" pitchFamily="18"/>
              <a:ea typeface="ＭＳ Ｐゴシック" pitchFamily="2"/>
              <a:cs typeface="Arial" pitchFamily="2"/>
            </a:endParaRPr>
          </a:p>
        </p:txBody>
      </p:sp>
      <p:sp>
        <p:nvSpPr>
          <p:cNvPr id="39" name="テキスト ボックス 38">
            <a:extLst>
              <a:ext uri="{FF2B5EF4-FFF2-40B4-BE49-F238E27FC236}">
                <a16:creationId xmlns:a16="http://schemas.microsoft.com/office/drawing/2014/main" id="{F8BC8009-94AC-403F-9DED-04129E6D7791}"/>
              </a:ext>
            </a:extLst>
          </p:cNvPr>
          <p:cNvSpPr txBox="1"/>
          <p:nvPr/>
        </p:nvSpPr>
        <p:spPr>
          <a:xfrm>
            <a:off x="148645" y="4635589"/>
            <a:ext cx="1607276"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Poisson</a:t>
            </a:r>
            <a:r>
              <a:rPr lang="ja-JP" altLang="en-US" sz="2000" dirty="0">
                <a:latin typeface="Liberation Sans" pitchFamily="18"/>
                <a:ea typeface="ＭＳ Ｐゴシック" pitchFamily="2"/>
                <a:cs typeface="Arial" pitchFamily="2"/>
              </a:rPr>
              <a:t>効果</a:t>
            </a:r>
            <a:endParaRPr lang="ja-JP" sz="2000" b="0" i="0" u="none" strike="noStrike" kern="1200" cap="none" dirty="0">
              <a:ln>
                <a:noFill/>
              </a:ln>
              <a:latin typeface="Liberation Sans" pitchFamily="18"/>
              <a:ea typeface="ＭＳ Ｐゴシック" pitchFamily="2"/>
              <a:cs typeface="Arial" pitchFamily="2"/>
            </a:endParaRPr>
          </a:p>
        </p:txBody>
      </p:sp>
      <p:sp>
        <p:nvSpPr>
          <p:cNvPr id="40" name="テキスト ボックス 39">
            <a:extLst>
              <a:ext uri="{FF2B5EF4-FFF2-40B4-BE49-F238E27FC236}">
                <a16:creationId xmlns:a16="http://schemas.microsoft.com/office/drawing/2014/main" id="{6CED2FFB-F740-4751-9BBF-A15EC983CCAD}"/>
              </a:ext>
            </a:extLst>
          </p:cNvPr>
          <p:cNvSpPr txBox="1"/>
          <p:nvPr/>
        </p:nvSpPr>
        <p:spPr>
          <a:xfrm>
            <a:off x="198756" y="5554377"/>
            <a:ext cx="69471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FF0000"/>
                </a:solidFill>
                <a:latin typeface="Liberation Sans" pitchFamily="18"/>
                <a:ea typeface="ＭＳ Ｐゴシック" pitchFamily="2"/>
                <a:cs typeface="Arial" pitchFamily="2"/>
              </a:rPr>
              <a:t>圧縮</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41" name="テキスト ボックス 40">
            <a:extLst>
              <a:ext uri="{FF2B5EF4-FFF2-40B4-BE49-F238E27FC236}">
                <a16:creationId xmlns:a16="http://schemas.microsoft.com/office/drawing/2014/main" id="{714D6A9D-E72B-44DE-BE7E-BCD15CA54DCB}"/>
              </a:ext>
            </a:extLst>
          </p:cNvPr>
          <p:cNvSpPr txBox="1"/>
          <p:nvPr/>
        </p:nvSpPr>
        <p:spPr>
          <a:xfrm>
            <a:off x="198756" y="6195236"/>
            <a:ext cx="69471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0070C0"/>
                </a:solidFill>
                <a:latin typeface="Liberation Sans" pitchFamily="18"/>
                <a:ea typeface="ＭＳ Ｐゴシック" pitchFamily="2"/>
                <a:cs typeface="Arial" pitchFamily="2"/>
              </a:rPr>
              <a:t>引張</a:t>
            </a:r>
            <a:endParaRPr lang="ja-JP" sz="2000" b="0" i="0" u="none" strike="noStrike" kern="1200" cap="none" dirty="0">
              <a:ln>
                <a:noFill/>
              </a:ln>
              <a:solidFill>
                <a:srgbClr val="0070C0"/>
              </a:solidFill>
              <a:latin typeface="Liberation Sans" pitchFamily="18"/>
              <a:ea typeface="ＭＳ Ｐゴシック" pitchFamily="2"/>
              <a:cs typeface="Arial" pitchFamily="2"/>
            </a:endParaRPr>
          </a:p>
        </p:txBody>
      </p:sp>
      <p:sp>
        <p:nvSpPr>
          <p:cNvPr id="42" name="テキスト ボックス 41">
            <a:extLst>
              <a:ext uri="{FF2B5EF4-FFF2-40B4-BE49-F238E27FC236}">
                <a16:creationId xmlns:a16="http://schemas.microsoft.com/office/drawing/2014/main" id="{42763913-2B92-46C3-9719-E77E482E94A4}"/>
              </a:ext>
            </a:extLst>
          </p:cNvPr>
          <p:cNvSpPr txBox="1"/>
          <p:nvPr/>
        </p:nvSpPr>
        <p:spPr>
          <a:xfrm>
            <a:off x="1518654" y="5557617"/>
            <a:ext cx="216351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面内方向に</a:t>
            </a:r>
            <a:r>
              <a:rPr lang="ja-JP" altLang="en-US" sz="2000" dirty="0">
                <a:solidFill>
                  <a:srgbClr val="FF0000"/>
                </a:solidFill>
                <a:latin typeface="Liberation Sans" pitchFamily="18"/>
                <a:ea typeface="ＭＳ Ｐゴシック" pitchFamily="2"/>
                <a:cs typeface="Arial" pitchFamily="2"/>
              </a:rPr>
              <a:t>膨らむ</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43" name="テキスト ボックス 42">
            <a:extLst>
              <a:ext uri="{FF2B5EF4-FFF2-40B4-BE49-F238E27FC236}">
                <a16:creationId xmlns:a16="http://schemas.microsoft.com/office/drawing/2014/main" id="{76683C32-A49F-46D7-BEDD-6841320FD3FF}"/>
              </a:ext>
            </a:extLst>
          </p:cNvPr>
          <p:cNvSpPr txBox="1"/>
          <p:nvPr/>
        </p:nvSpPr>
        <p:spPr>
          <a:xfrm>
            <a:off x="1524877" y="6198476"/>
            <a:ext cx="1957116"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面内方向に</a:t>
            </a:r>
            <a:r>
              <a:rPr lang="ja-JP" altLang="en-US" sz="2000" dirty="0">
                <a:solidFill>
                  <a:srgbClr val="0070C0"/>
                </a:solidFill>
                <a:latin typeface="Liberation Sans" pitchFamily="18"/>
                <a:ea typeface="ＭＳ Ｐゴシック" pitchFamily="2"/>
                <a:cs typeface="Arial" pitchFamily="2"/>
              </a:rPr>
              <a:t>縮む</a:t>
            </a:r>
            <a:endParaRPr lang="ja-JP" sz="2000" b="0" i="0" u="none" strike="noStrike" kern="1200" cap="none" dirty="0">
              <a:ln>
                <a:noFill/>
              </a:ln>
              <a:solidFill>
                <a:srgbClr val="0070C0"/>
              </a:solidFill>
              <a:latin typeface="Liberation Sans" pitchFamily="18"/>
              <a:ea typeface="ＭＳ Ｐゴシック" pitchFamily="2"/>
              <a:cs typeface="Arial" pitchFamily="2"/>
            </a:endParaRPr>
          </a:p>
        </p:txBody>
      </p:sp>
      <p:cxnSp>
        <p:nvCxnSpPr>
          <p:cNvPr id="44" name="直線矢印コネクタ 43">
            <a:extLst>
              <a:ext uri="{FF2B5EF4-FFF2-40B4-BE49-F238E27FC236}">
                <a16:creationId xmlns:a16="http://schemas.microsoft.com/office/drawing/2014/main" id="{12C893D0-09BB-452A-8AEB-BA962AF8B6BC}"/>
              </a:ext>
            </a:extLst>
          </p:cNvPr>
          <p:cNvCxnSpPr/>
          <p:nvPr/>
        </p:nvCxnSpPr>
        <p:spPr>
          <a:xfrm>
            <a:off x="969691" y="5769221"/>
            <a:ext cx="38123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直線矢印コネクタ 44">
            <a:extLst>
              <a:ext uri="{FF2B5EF4-FFF2-40B4-BE49-F238E27FC236}">
                <a16:creationId xmlns:a16="http://schemas.microsoft.com/office/drawing/2014/main" id="{D7DC69B5-8A8A-4806-85DB-8CC1ABECB71C}"/>
              </a:ext>
            </a:extLst>
          </p:cNvPr>
          <p:cNvCxnSpPr/>
          <p:nvPr/>
        </p:nvCxnSpPr>
        <p:spPr>
          <a:xfrm>
            <a:off x="991212" y="6429270"/>
            <a:ext cx="38123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7" name="フリーフォーム: 図形 46">
            <a:extLst>
              <a:ext uri="{FF2B5EF4-FFF2-40B4-BE49-F238E27FC236}">
                <a16:creationId xmlns:a16="http://schemas.microsoft.com/office/drawing/2014/main" id="{11A79E4A-FDAC-4208-A6B7-218EB9F6DC5A}"/>
              </a:ext>
            </a:extLst>
          </p:cNvPr>
          <p:cNvSpPr/>
          <p:nvPr/>
        </p:nvSpPr>
        <p:spPr>
          <a:xfrm>
            <a:off x="1930677" y="2217338"/>
            <a:ext cx="1896840" cy="11221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5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ＭＳ Ｐゴシック" pitchFamily="2"/>
              <a:cs typeface="Arial" pitchFamily="2"/>
            </a:endParaRPr>
          </a:p>
        </p:txBody>
      </p:sp>
      <p:sp>
        <p:nvSpPr>
          <p:cNvPr id="48" name="フリーフォーム: 図形 47">
            <a:extLst>
              <a:ext uri="{FF2B5EF4-FFF2-40B4-BE49-F238E27FC236}">
                <a16:creationId xmlns:a16="http://schemas.microsoft.com/office/drawing/2014/main" id="{39A23F91-71DE-4245-8D10-46B3EB684270}"/>
              </a:ext>
            </a:extLst>
          </p:cNvPr>
          <p:cNvSpPr/>
          <p:nvPr/>
        </p:nvSpPr>
        <p:spPr>
          <a:xfrm>
            <a:off x="4509618" y="2222201"/>
            <a:ext cx="1896840" cy="11221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5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ＭＳ Ｐゴシック" pitchFamily="2"/>
              <a:cs typeface="Arial" pitchFamily="2"/>
            </a:endParaRPr>
          </a:p>
        </p:txBody>
      </p:sp>
      <p:cxnSp>
        <p:nvCxnSpPr>
          <p:cNvPr id="49" name="直線コネクタ 48">
            <a:extLst>
              <a:ext uri="{FF2B5EF4-FFF2-40B4-BE49-F238E27FC236}">
                <a16:creationId xmlns:a16="http://schemas.microsoft.com/office/drawing/2014/main" id="{909343B3-6043-494B-97A8-0B3A377C73D1}"/>
              </a:ext>
            </a:extLst>
          </p:cNvPr>
          <p:cNvCxnSpPr>
            <a:cxnSpLocks/>
            <a:endCxn id="48" idx="0"/>
          </p:cNvCxnSpPr>
          <p:nvPr/>
        </p:nvCxnSpPr>
        <p:spPr>
          <a:xfrm>
            <a:off x="5065385" y="2023124"/>
            <a:ext cx="392653" cy="1990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グラフィックス 4">
            <a:extLst>
              <a:ext uri="{FF2B5EF4-FFF2-40B4-BE49-F238E27FC236}">
                <a16:creationId xmlns:a16="http://schemas.microsoft.com/office/drawing/2014/main" id="{3647C61F-6C31-4971-AC8E-536EA32AF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1121" y="2359732"/>
            <a:ext cx="1543050" cy="895350"/>
          </a:xfrm>
          <a:prstGeom prst="rect">
            <a:avLst/>
          </a:prstGeom>
        </p:spPr>
      </p:pic>
      <p:pic>
        <p:nvPicPr>
          <p:cNvPr id="6" name="グラフィックス 5">
            <a:extLst>
              <a:ext uri="{FF2B5EF4-FFF2-40B4-BE49-F238E27FC236}">
                <a16:creationId xmlns:a16="http://schemas.microsoft.com/office/drawing/2014/main" id="{BD2AB8E5-2C8B-4850-B72B-E8F4F493E6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3579" y="2327621"/>
            <a:ext cx="1533525" cy="914400"/>
          </a:xfrm>
          <a:prstGeom prst="rect">
            <a:avLst/>
          </a:prstGeom>
        </p:spPr>
      </p:pic>
      <p:pic>
        <p:nvPicPr>
          <p:cNvPr id="7" name="グラフィックス 6">
            <a:extLst>
              <a:ext uri="{FF2B5EF4-FFF2-40B4-BE49-F238E27FC236}">
                <a16:creationId xmlns:a16="http://schemas.microsoft.com/office/drawing/2014/main" id="{B9564ED6-944F-4AC2-A972-DD41BDB802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0937" y="5298612"/>
            <a:ext cx="1581150" cy="866775"/>
          </a:xfrm>
          <a:prstGeom prst="rect">
            <a:avLst/>
          </a:prstGeom>
        </p:spPr>
      </p:pic>
      <p:pic>
        <p:nvPicPr>
          <p:cNvPr id="8" name="グラフィックス 7">
            <a:extLst>
              <a:ext uri="{FF2B5EF4-FFF2-40B4-BE49-F238E27FC236}">
                <a16:creationId xmlns:a16="http://schemas.microsoft.com/office/drawing/2014/main" id="{879BB9EF-868B-4C32-8229-DFA0BA4B8E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5242" y="5279561"/>
            <a:ext cx="1685925" cy="904875"/>
          </a:xfrm>
          <a:prstGeom prst="rect">
            <a:avLst/>
          </a:prstGeom>
        </p:spPr>
      </p:pic>
      <p:sp>
        <p:nvSpPr>
          <p:cNvPr id="32" name="フリーフォーム: 図形 31">
            <a:extLst>
              <a:ext uri="{FF2B5EF4-FFF2-40B4-BE49-F238E27FC236}">
                <a16:creationId xmlns:a16="http://schemas.microsoft.com/office/drawing/2014/main" id="{7728372C-ABD0-4EDB-90BB-8E07C9E0A4B2}"/>
              </a:ext>
            </a:extLst>
          </p:cNvPr>
          <p:cNvSpPr/>
          <p:nvPr/>
        </p:nvSpPr>
        <p:spPr>
          <a:xfrm>
            <a:off x="4081425" y="5179758"/>
            <a:ext cx="1896840" cy="11221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5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ＭＳ Ｐゴシック" pitchFamily="2"/>
              <a:cs typeface="Arial" pitchFamily="2"/>
            </a:endParaRPr>
          </a:p>
        </p:txBody>
      </p:sp>
      <p:sp>
        <p:nvSpPr>
          <p:cNvPr id="33" name="フリーフォーム: 図形 32">
            <a:extLst>
              <a:ext uri="{FF2B5EF4-FFF2-40B4-BE49-F238E27FC236}">
                <a16:creationId xmlns:a16="http://schemas.microsoft.com/office/drawing/2014/main" id="{DDAC4D6A-6280-42CF-ADEB-29E9AB9CD3ED}"/>
              </a:ext>
            </a:extLst>
          </p:cNvPr>
          <p:cNvSpPr/>
          <p:nvPr/>
        </p:nvSpPr>
        <p:spPr>
          <a:xfrm>
            <a:off x="6730139" y="5179758"/>
            <a:ext cx="1896840" cy="11221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5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ＭＳ Ｐゴシック" pitchFamily="2"/>
              <a:cs typeface="Arial" pitchFamily="2"/>
            </a:endParaRPr>
          </a:p>
        </p:txBody>
      </p:sp>
      <p:sp>
        <p:nvSpPr>
          <p:cNvPr id="35" name="テキスト ボックス 34">
            <a:extLst>
              <a:ext uri="{FF2B5EF4-FFF2-40B4-BE49-F238E27FC236}">
                <a16:creationId xmlns:a16="http://schemas.microsoft.com/office/drawing/2014/main" id="{5ACA25A5-9C82-417F-A43D-09E92E25E68A}"/>
              </a:ext>
            </a:extLst>
          </p:cNvPr>
          <p:cNvSpPr txBox="1"/>
          <p:nvPr/>
        </p:nvSpPr>
        <p:spPr>
          <a:xfrm>
            <a:off x="3862144" y="6392328"/>
            <a:ext cx="2394928"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曲げに伴う断面変形</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37" name="テキスト ボックス 36">
            <a:extLst>
              <a:ext uri="{FF2B5EF4-FFF2-40B4-BE49-F238E27FC236}">
                <a16:creationId xmlns:a16="http://schemas.microsoft.com/office/drawing/2014/main" id="{544CD06C-0C20-47F7-B474-73249493CDB3}"/>
              </a:ext>
            </a:extLst>
          </p:cNvPr>
          <p:cNvSpPr txBox="1"/>
          <p:nvPr/>
        </p:nvSpPr>
        <p:spPr>
          <a:xfrm>
            <a:off x="6452391" y="6392328"/>
            <a:ext cx="2656410"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軸変形に伴う断面変形</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D3B4495-49E8-4A96-8842-4599559CCF80}"/>
                  </a:ext>
                </a:extLst>
              </p:cNvPr>
              <p:cNvSpPr txBox="1"/>
              <p:nvPr/>
            </p:nvSpPr>
            <p:spPr>
              <a:xfrm>
                <a:off x="270586" y="5152533"/>
                <a:ext cx="6687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0" i="1" smtClean="0">
                          <a:latin typeface="Cambria Math" panose="02040503050406030204" pitchFamily="18" charset="0"/>
                        </a:rPr>
                        <m:t>𝜈</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&gt;</m:t>
                      </m:r>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46" name="テキスト ボックス 45">
                <a:extLst>
                  <a:ext uri="{FF2B5EF4-FFF2-40B4-BE49-F238E27FC236}">
                    <a16:creationId xmlns:a16="http://schemas.microsoft.com/office/drawing/2014/main" id="{8D3B4495-49E8-4A96-8842-4599559CCF80}"/>
                  </a:ext>
                </a:extLst>
              </p:cNvPr>
              <p:cNvSpPr txBox="1">
                <a:spLocks noRot="1" noChangeAspect="1" noMove="1" noResize="1" noEditPoints="1" noAdjustHandles="1" noChangeArrowheads="1" noChangeShapeType="1" noTextEdit="1"/>
              </p:cNvSpPr>
              <p:nvPr/>
            </p:nvSpPr>
            <p:spPr>
              <a:xfrm>
                <a:off x="270586" y="5152533"/>
                <a:ext cx="668773" cy="276999"/>
              </a:xfrm>
              <a:prstGeom prst="rect">
                <a:avLst/>
              </a:prstGeom>
              <a:blipFill>
                <a:blip r:embed="rId11"/>
                <a:stretch>
                  <a:fillRect l="-3636" r="-7273" b="-869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87384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支配方程式</a:t>
            </a:r>
            <a:endParaRPr lang="en-US" sz="2800" spc="-1" dirty="0">
              <a:latin typeface="Arial"/>
            </a:endParaRPr>
          </a:p>
        </p:txBody>
      </p:sp>
      <p:pic>
        <p:nvPicPr>
          <p:cNvPr id="3" name="図 2">
            <a:extLst>
              <a:ext uri="{FF2B5EF4-FFF2-40B4-BE49-F238E27FC236}">
                <a16:creationId xmlns:a16="http://schemas.microsoft.com/office/drawing/2014/main" id="{AD3F326A-2B30-4991-9236-11FDA247E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744" y="775147"/>
            <a:ext cx="4016949" cy="454233"/>
          </a:xfrm>
          <a:prstGeom prst="rect">
            <a:avLst/>
          </a:prstGeom>
        </p:spPr>
      </p:pic>
      <p:pic>
        <p:nvPicPr>
          <p:cNvPr id="10" name="図 9" descr="テキスト, 手紙&#10;&#10;自動的に生成された説明">
            <a:extLst>
              <a:ext uri="{FF2B5EF4-FFF2-40B4-BE49-F238E27FC236}">
                <a16:creationId xmlns:a16="http://schemas.microsoft.com/office/drawing/2014/main" id="{81DC603A-E82D-469A-9BF4-EB4E8AE2B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010" y="1522801"/>
            <a:ext cx="3984701" cy="5235961"/>
          </a:xfrm>
          <a:prstGeom prst="rect">
            <a:avLst/>
          </a:prstGeom>
        </p:spPr>
      </p:pic>
      <p:sp>
        <p:nvSpPr>
          <p:cNvPr id="7" name="CustomShape 2">
            <a:extLst>
              <a:ext uri="{FF2B5EF4-FFF2-40B4-BE49-F238E27FC236}">
                <a16:creationId xmlns:a16="http://schemas.microsoft.com/office/drawing/2014/main" id="{3C958182-8D0F-454C-983C-C4189358DCEE}"/>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18/12</a:t>
            </a:r>
          </a:p>
        </p:txBody>
      </p:sp>
    </p:spTree>
    <p:extLst>
      <p:ext uri="{BB962C8B-B14F-4D97-AF65-F5344CB8AC3E}">
        <p14:creationId xmlns:p14="http://schemas.microsoft.com/office/powerpoint/2010/main" val="101587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altLang="ja-JP" sz="2800" spc="-1" dirty="0">
                <a:latin typeface="Arial"/>
              </a:rPr>
              <a:t>R</a:t>
            </a:r>
            <a:r>
              <a:rPr lang="ja-JP" altLang="en-US" sz="2800" spc="-1" dirty="0">
                <a:latin typeface="Arial"/>
              </a:rPr>
              <a:t>の一覧</a:t>
            </a:r>
            <a:endParaRPr lang="en-US" sz="2800" spc="-1" dirty="0">
              <a:latin typeface="Arial"/>
            </a:endParaRPr>
          </a:p>
        </p:txBody>
      </p:sp>
      <p:sp>
        <p:nvSpPr>
          <p:cNvPr id="5" name="テキスト ボックス 4">
            <a:extLst>
              <a:ext uri="{FF2B5EF4-FFF2-40B4-BE49-F238E27FC236}">
                <a16:creationId xmlns:a16="http://schemas.microsoft.com/office/drawing/2014/main" id="{AC17242E-9B74-4F01-AC43-3E94316CDE40}"/>
              </a:ext>
            </a:extLst>
          </p:cNvPr>
          <p:cNvSpPr txBox="1"/>
          <p:nvPr/>
        </p:nvSpPr>
        <p:spPr>
          <a:xfrm>
            <a:off x="2338574" y="5987936"/>
            <a:ext cx="5200463" cy="400110"/>
          </a:xfrm>
          <a:prstGeom prst="rect">
            <a:avLst/>
          </a:prstGeom>
          <a:noFill/>
        </p:spPr>
        <p:txBody>
          <a:bodyPr wrap="none" rtlCol="0">
            <a:spAutoFit/>
          </a:bodyPr>
          <a:lstStyle/>
          <a:p>
            <a:r>
              <a:rPr lang="ja-JP" altLang="en-US" sz="2000" dirty="0">
                <a:solidFill>
                  <a:srgbClr val="FF0000"/>
                </a:solidFill>
              </a:rPr>
              <a:t>剛体回転拘束の条件式より，均質断面では</a:t>
            </a:r>
            <a:r>
              <a:rPr lang="en-US" altLang="ja-JP" sz="2000" dirty="0">
                <a:solidFill>
                  <a:srgbClr val="FF0000"/>
                </a:solidFill>
              </a:rPr>
              <a:t>0</a:t>
            </a:r>
            <a:endParaRPr kumimoji="1" lang="ja-JP" altLang="en-US" sz="2000" dirty="0">
              <a:solidFill>
                <a:srgbClr val="FF0000"/>
              </a:solidFill>
            </a:endParaRPr>
          </a:p>
        </p:txBody>
      </p:sp>
      <p:pic>
        <p:nvPicPr>
          <p:cNvPr id="6" name="図 5" descr="テキスト, 手紙&#10;&#10;自動的に生成された説明">
            <a:extLst>
              <a:ext uri="{FF2B5EF4-FFF2-40B4-BE49-F238E27FC236}">
                <a16:creationId xmlns:a16="http://schemas.microsoft.com/office/drawing/2014/main" id="{9E026426-EF93-4BF8-8240-B59B5EF3A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08" y="1229866"/>
            <a:ext cx="1843373" cy="4235837"/>
          </a:xfrm>
          <a:prstGeom prst="rect">
            <a:avLst/>
          </a:prstGeom>
        </p:spPr>
      </p:pic>
      <p:sp>
        <p:nvSpPr>
          <p:cNvPr id="7" name="正方形/長方形 6">
            <a:extLst>
              <a:ext uri="{FF2B5EF4-FFF2-40B4-BE49-F238E27FC236}">
                <a16:creationId xmlns:a16="http://schemas.microsoft.com/office/drawing/2014/main" id="{13499B96-F515-4DE4-BC71-B9005BD55800}"/>
              </a:ext>
            </a:extLst>
          </p:cNvPr>
          <p:cNvSpPr/>
          <p:nvPr/>
        </p:nvSpPr>
        <p:spPr>
          <a:xfrm>
            <a:off x="322344" y="4020043"/>
            <a:ext cx="1644603" cy="5716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テキスト, 手紙&#10;&#10;自動的に生成された説明">
            <a:extLst>
              <a:ext uri="{FF2B5EF4-FFF2-40B4-BE49-F238E27FC236}">
                <a16:creationId xmlns:a16="http://schemas.microsoft.com/office/drawing/2014/main" id="{68B2C04D-E1C2-4A79-B167-C02FD429F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574" y="1210733"/>
            <a:ext cx="3339118" cy="4366539"/>
          </a:xfrm>
          <a:prstGeom prst="rect">
            <a:avLst/>
          </a:prstGeom>
        </p:spPr>
      </p:pic>
      <p:pic>
        <p:nvPicPr>
          <p:cNvPr id="9" name="図 8" descr="テキスト, 手紙&#10;&#10;自動的に生成された説明">
            <a:extLst>
              <a:ext uri="{FF2B5EF4-FFF2-40B4-BE49-F238E27FC236}">
                <a16:creationId xmlns:a16="http://schemas.microsoft.com/office/drawing/2014/main" id="{800E2216-F936-4DD3-B5C0-9D4A5AAD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387" y="1344811"/>
            <a:ext cx="3147368" cy="4248760"/>
          </a:xfrm>
          <a:prstGeom prst="rect">
            <a:avLst/>
          </a:prstGeom>
        </p:spPr>
      </p:pic>
      <p:sp>
        <p:nvSpPr>
          <p:cNvPr id="2" name="矢印: 折線 1">
            <a:extLst>
              <a:ext uri="{FF2B5EF4-FFF2-40B4-BE49-F238E27FC236}">
                <a16:creationId xmlns:a16="http://schemas.microsoft.com/office/drawing/2014/main" id="{035D3557-1BA5-4DB8-BD6B-704ADBC70C97}"/>
              </a:ext>
            </a:extLst>
          </p:cNvPr>
          <p:cNvSpPr/>
          <p:nvPr/>
        </p:nvSpPr>
        <p:spPr>
          <a:xfrm rot="10800000" flipH="1">
            <a:off x="1950263" y="4684143"/>
            <a:ext cx="388311" cy="1621638"/>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 name="図 10" descr="テキスト, 正方形&#10;&#10;中程度の精度で自動的に生成された説明">
            <a:extLst>
              <a:ext uri="{FF2B5EF4-FFF2-40B4-BE49-F238E27FC236}">
                <a16:creationId xmlns:a16="http://schemas.microsoft.com/office/drawing/2014/main" id="{4A9D5514-B1D4-4659-B853-879462CE1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39" y="2197188"/>
            <a:ext cx="1377926" cy="631922"/>
          </a:xfrm>
          <a:prstGeom prst="rect">
            <a:avLst/>
          </a:prstGeom>
        </p:spPr>
      </p:pic>
      <p:sp>
        <p:nvSpPr>
          <p:cNvPr id="12" name="CustomShape 2">
            <a:extLst>
              <a:ext uri="{FF2B5EF4-FFF2-40B4-BE49-F238E27FC236}">
                <a16:creationId xmlns:a16="http://schemas.microsoft.com/office/drawing/2014/main" id="{04A6CBC4-A800-4B69-AD7D-BF47B1972DDC}"/>
              </a:ext>
            </a:extLst>
          </p:cNvPr>
          <p:cNvSpPr/>
          <p:nvPr/>
        </p:nvSpPr>
        <p:spPr>
          <a:xfrm>
            <a:off x="8038215" y="37068"/>
            <a:ext cx="1105786"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19/12</a:t>
            </a:r>
          </a:p>
        </p:txBody>
      </p:sp>
    </p:spTree>
    <p:extLst>
      <p:ext uri="{BB962C8B-B14F-4D97-AF65-F5344CB8AC3E}">
        <p14:creationId xmlns:p14="http://schemas.microsoft.com/office/powerpoint/2010/main" val="4132829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altLang="ja-JP" sz="2800" spc="-1" dirty="0">
                <a:latin typeface="Arial"/>
              </a:rPr>
              <a:t>R</a:t>
            </a:r>
            <a:r>
              <a:rPr lang="ja-JP" altLang="en-US" sz="2800" spc="-1" dirty="0">
                <a:latin typeface="Arial"/>
              </a:rPr>
              <a:t>の一覧</a:t>
            </a:r>
            <a:endParaRPr lang="en-US" sz="2800" spc="-1" dirty="0">
              <a:latin typeface="Arial"/>
            </a:endParaRPr>
          </a:p>
        </p:txBody>
      </p:sp>
      <p:sp>
        <p:nvSpPr>
          <p:cNvPr id="17" name="CustomShape 2">
            <a:extLst>
              <a:ext uri="{FF2B5EF4-FFF2-40B4-BE49-F238E27FC236}">
                <a16:creationId xmlns:a16="http://schemas.microsoft.com/office/drawing/2014/main" id="{6E87B7FA-2E6A-4BFC-A8FC-DA6C99179522}"/>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20/12</a:t>
            </a:r>
          </a:p>
        </p:txBody>
      </p:sp>
      <p:pic>
        <p:nvPicPr>
          <p:cNvPr id="5" name="図 4" descr="テキスト, 手紙&#10;&#10;自動的に生成された説明">
            <a:extLst>
              <a:ext uri="{FF2B5EF4-FFF2-40B4-BE49-F238E27FC236}">
                <a16:creationId xmlns:a16="http://schemas.microsoft.com/office/drawing/2014/main" id="{A0AF5CCD-DEA1-4DAD-A5B6-CDE4C704772B}"/>
              </a:ext>
            </a:extLst>
          </p:cNvPr>
          <p:cNvPicPr>
            <a:picLocks noChangeAspect="1"/>
          </p:cNvPicPr>
          <p:nvPr/>
        </p:nvPicPr>
        <p:blipFill rotWithShape="1">
          <a:blip r:embed="rId2">
            <a:extLst>
              <a:ext uri="{28A0092B-C50C-407E-A947-70E740481C1C}">
                <a14:useLocalDpi xmlns:a14="http://schemas.microsoft.com/office/drawing/2010/main" val="0"/>
              </a:ext>
            </a:extLst>
          </a:blip>
          <a:srcRect l="9775" t="257"/>
          <a:stretch/>
        </p:blipFill>
        <p:spPr>
          <a:xfrm>
            <a:off x="49616" y="992399"/>
            <a:ext cx="2531530" cy="4421848"/>
          </a:xfrm>
          <a:prstGeom prst="rect">
            <a:avLst/>
          </a:prstGeom>
        </p:spPr>
      </p:pic>
      <p:pic>
        <p:nvPicPr>
          <p:cNvPr id="11" name="図 10" descr="テキスト, 手紙&#10;&#10;自動的に生成された説明">
            <a:extLst>
              <a:ext uri="{FF2B5EF4-FFF2-40B4-BE49-F238E27FC236}">
                <a16:creationId xmlns:a16="http://schemas.microsoft.com/office/drawing/2014/main" id="{0C47D2AD-7A25-4473-AE7F-EA5475727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407" y="909376"/>
            <a:ext cx="3367220" cy="3694301"/>
          </a:xfrm>
          <a:prstGeom prst="rect">
            <a:avLst/>
          </a:prstGeom>
        </p:spPr>
      </p:pic>
      <p:pic>
        <p:nvPicPr>
          <p:cNvPr id="18" name="図 17" descr="テキスト, 手紙&#10;&#10;自動的に生成された説明">
            <a:extLst>
              <a:ext uri="{FF2B5EF4-FFF2-40B4-BE49-F238E27FC236}">
                <a16:creationId xmlns:a16="http://schemas.microsoft.com/office/drawing/2014/main" id="{E439E3CF-741A-45B8-839A-7FFAD1FCB7AF}"/>
              </a:ext>
            </a:extLst>
          </p:cNvPr>
          <p:cNvPicPr>
            <a:picLocks noChangeAspect="1"/>
          </p:cNvPicPr>
          <p:nvPr/>
        </p:nvPicPr>
        <p:blipFill rotWithShape="1">
          <a:blip r:embed="rId4">
            <a:extLst>
              <a:ext uri="{28A0092B-C50C-407E-A947-70E740481C1C}">
                <a14:useLocalDpi xmlns:a14="http://schemas.microsoft.com/office/drawing/2010/main" val="0"/>
              </a:ext>
            </a:extLst>
          </a:blip>
          <a:srcRect l="4498" r="3206"/>
          <a:stretch/>
        </p:blipFill>
        <p:spPr>
          <a:xfrm>
            <a:off x="6279542" y="836186"/>
            <a:ext cx="2773285" cy="3801843"/>
          </a:xfrm>
          <a:prstGeom prst="rect">
            <a:avLst/>
          </a:prstGeom>
        </p:spPr>
      </p:pic>
      <p:pic>
        <p:nvPicPr>
          <p:cNvPr id="3" name="図 2" descr="テキスト&#10;&#10;中程度の精度で自動的に生成された説明">
            <a:extLst>
              <a:ext uri="{FF2B5EF4-FFF2-40B4-BE49-F238E27FC236}">
                <a16:creationId xmlns:a16="http://schemas.microsoft.com/office/drawing/2014/main" id="{D8AEAE6E-656B-4497-A989-0D68B4FF0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753" y="5489659"/>
            <a:ext cx="4082902" cy="797987"/>
          </a:xfrm>
          <a:prstGeom prst="rect">
            <a:avLst/>
          </a:prstGeom>
        </p:spPr>
      </p:pic>
    </p:spTree>
    <p:extLst>
      <p:ext uri="{BB962C8B-B14F-4D97-AF65-F5344CB8AC3E}">
        <p14:creationId xmlns:p14="http://schemas.microsoft.com/office/powerpoint/2010/main" val="2278564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互いに独立でない</a:t>
            </a:r>
            <a:r>
              <a:rPr lang="en-US" altLang="ja-JP" sz="2800" spc="-1" dirty="0">
                <a:latin typeface="Arial"/>
              </a:rPr>
              <a:t>R</a:t>
            </a:r>
            <a:endParaRPr lang="en-US" sz="2800" spc="-1" dirty="0">
              <a:latin typeface="Arial"/>
            </a:endParaRPr>
          </a:p>
        </p:txBody>
      </p:sp>
      <p:sp>
        <p:nvSpPr>
          <p:cNvPr id="5" name="CustomShape 4">
            <a:extLst>
              <a:ext uri="{FF2B5EF4-FFF2-40B4-BE49-F238E27FC236}">
                <a16:creationId xmlns:a16="http://schemas.microsoft.com/office/drawing/2014/main" id="{04337014-8EA5-446D-B407-A76F6485BE88}"/>
              </a:ext>
            </a:extLst>
          </p:cNvPr>
          <p:cNvSpPr/>
          <p:nvPr/>
        </p:nvSpPr>
        <p:spPr>
          <a:xfrm>
            <a:off x="156922" y="812537"/>
            <a:ext cx="6914438" cy="718792"/>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単位の横せん断変形を与えた代表体積要素において</a:t>
            </a:r>
            <a:endParaRPr lang="en-US" altLang="ja-JP" sz="2000" spc="-1" dirty="0">
              <a:latin typeface="Arial"/>
            </a:endParaRPr>
          </a:p>
          <a:p>
            <a:pPr>
              <a:lnSpc>
                <a:spcPct val="100000"/>
              </a:lnSpc>
            </a:pPr>
            <a:r>
              <a:rPr lang="ja-JP" altLang="en-US" sz="2000" spc="-1" dirty="0">
                <a:latin typeface="Arial"/>
              </a:rPr>
              <a:t>弾性エネルギ密度とせん断力による仕事が等しいことから</a:t>
            </a:r>
            <a:endParaRPr lang="en-US" altLang="ja-JP" sz="2000" spc="-1" dirty="0">
              <a:latin typeface="Arial"/>
            </a:endParaRPr>
          </a:p>
        </p:txBody>
      </p:sp>
      <p:pic>
        <p:nvPicPr>
          <p:cNvPr id="3" name="図 2" descr="テキスト, 手紙&#10;&#10;自動的に生成された説明">
            <a:extLst>
              <a:ext uri="{FF2B5EF4-FFF2-40B4-BE49-F238E27FC236}">
                <a16:creationId xmlns:a16="http://schemas.microsoft.com/office/drawing/2014/main" id="{54CA1987-A15E-4748-BE0B-D168B4068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964" y="1594848"/>
            <a:ext cx="4000724" cy="1135370"/>
          </a:xfrm>
          <a:prstGeom prst="rect">
            <a:avLst/>
          </a:prstGeom>
        </p:spPr>
      </p:pic>
      <p:sp>
        <p:nvSpPr>
          <p:cNvPr id="8" name="CustomShape 4">
            <a:extLst>
              <a:ext uri="{FF2B5EF4-FFF2-40B4-BE49-F238E27FC236}">
                <a16:creationId xmlns:a16="http://schemas.microsoft.com/office/drawing/2014/main" id="{96DC906E-B251-4210-BF3C-6A56036E87A4}"/>
              </a:ext>
            </a:extLst>
          </p:cNvPr>
          <p:cNvSpPr/>
          <p:nvPr/>
        </p:nvSpPr>
        <p:spPr>
          <a:xfrm>
            <a:off x="156922" y="2793737"/>
            <a:ext cx="6914438" cy="718792"/>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単位の曲げ変形を与えた代表体積要素において</a:t>
            </a:r>
            <a:endParaRPr lang="en-US" altLang="ja-JP" sz="2000" spc="-1" dirty="0">
              <a:latin typeface="Arial"/>
            </a:endParaRPr>
          </a:p>
          <a:p>
            <a:pPr>
              <a:lnSpc>
                <a:spcPct val="100000"/>
              </a:lnSpc>
            </a:pPr>
            <a:r>
              <a:rPr lang="ja-JP" altLang="en-US" sz="2000" spc="-1" dirty="0">
                <a:latin typeface="Arial"/>
              </a:rPr>
              <a:t>弾性エネルギ密度と曲げによる仕事が等しいことから</a:t>
            </a:r>
            <a:endParaRPr lang="en-US" altLang="ja-JP" sz="2000" spc="-1" dirty="0">
              <a:latin typeface="Arial"/>
            </a:endParaRPr>
          </a:p>
        </p:txBody>
      </p:sp>
      <p:sp>
        <p:nvSpPr>
          <p:cNvPr id="9" name="CustomShape 4">
            <a:extLst>
              <a:ext uri="{FF2B5EF4-FFF2-40B4-BE49-F238E27FC236}">
                <a16:creationId xmlns:a16="http://schemas.microsoft.com/office/drawing/2014/main" id="{629EDD33-9688-47F3-8FCF-D3C478E60E9E}"/>
              </a:ext>
            </a:extLst>
          </p:cNvPr>
          <p:cNvSpPr/>
          <p:nvPr/>
        </p:nvSpPr>
        <p:spPr>
          <a:xfrm>
            <a:off x="156922" y="4774937"/>
            <a:ext cx="6914438" cy="718792"/>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単位の軸変形を与えた代表体積要素において</a:t>
            </a:r>
            <a:endParaRPr lang="en-US" altLang="ja-JP" sz="2000" spc="-1" dirty="0">
              <a:latin typeface="Arial"/>
            </a:endParaRPr>
          </a:p>
          <a:p>
            <a:pPr>
              <a:lnSpc>
                <a:spcPct val="100000"/>
              </a:lnSpc>
            </a:pPr>
            <a:r>
              <a:rPr lang="ja-JP" altLang="en-US" sz="2000" spc="-1" dirty="0">
                <a:latin typeface="Arial"/>
              </a:rPr>
              <a:t>弾性エネルギ密度と軸力による仕事が等しいことから</a:t>
            </a:r>
            <a:endParaRPr lang="en-US" altLang="ja-JP" sz="2000" spc="-1" dirty="0">
              <a:latin typeface="Arial"/>
            </a:endParaRPr>
          </a:p>
        </p:txBody>
      </p:sp>
      <p:pic>
        <p:nvPicPr>
          <p:cNvPr id="6" name="図 5" descr="テキスト&#10;&#10;自動的に生成された説明">
            <a:extLst>
              <a:ext uri="{FF2B5EF4-FFF2-40B4-BE49-F238E27FC236}">
                <a16:creationId xmlns:a16="http://schemas.microsoft.com/office/drawing/2014/main" id="{D1433C91-97DB-4E68-BE6B-B83A25334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004" y="3576048"/>
            <a:ext cx="5018016" cy="1135370"/>
          </a:xfrm>
          <a:prstGeom prst="rect">
            <a:avLst/>
          </a:prstGeom>
        </p:spPr>
      </p:pic>
      <p:pic>
        <p:nvPicPr>
          <p:cNvPr id="10" name="図 9" descr="テキスト, 手紙&#10;&#10;自動的に生成された説明">
            <a:extLst>
              <a:ext uri="{FF2B5EF4-FFF2-40B4-BE49-F238E27FC236}">
                <a16:creationId xmlns:a16="http://schemas.microsoft.com/office/drawing/2014/main" id="{7766AF83-041E-4460-BB0D-6A64E136E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004" y="5557248"/>
            <a:ext cx="5373879" cy="1198889"/>
          </a:xfrm>
          <a:prstGeom prst="rect">
            <a:avLst/>
          </a:prstGeom>
        </p:spPr>
      </p:pic>
      <p:sp>
        <p:nvSpPr>
          <p:cNvPr id="11" name="正方形/長方形 10">
            <a:extLst>
              <a:ext uri="{FF2B5EF4-FFF2-40B4-BE49-F238E27FC236}">
                <a16:creationId xmlns:a16="http://schemas.microsoft.com/office/drawing/2014/main" id="{8FAA7E98-4D0E-4427-B8C1-A9F493C9D95F}"/>
              </a:ext>
            </a:extLst>
          </p:cNvPr>
          <p:cNvSpPr/>
          <p:nvPr/>
        </p:nvSpPr>
        <p:spPr>
          <a:xfrm>
            <a:off x="5212080" y="2270760"/>
            <a:ext cx="1005840" cy="459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09C1E85-4078-4FB9-95D9-A9FA8BAA4990}"/>
              </a:ext>
            </a:extLst>
          </p:cNvPr>
          <p:cNvSpPr/>
          <p:nvPr/>
        </p:nvSpPr>
        <p:spPr>
          <a:xfrm>
            <a:off x="5490456" y="6225540"/>
            <a:ext cx="1664724" cy="459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A0BF426-B01C-4384-9C71-C92B0E70412E}"/>
              </a:ext>
            </a:extLst>
          </p:cNvPr>
          <p:cNvSpPr/>
          <p:nvPr/>
        </p:nvSpPr>
        <p:spPr>
          <a:xfrm>
            <a:off x="5212080" y="4251960"/>
            <a:ext cx="1645920" cy="459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CustomShape 2">
            <a:extLst>
              <a:ext uri="{FF2B5EF4-FFF2-40B4-BE49-F238E27FC236}">
                <a16:creationId xmlns:a16="http://schemas.microsoft.com/office/drawing/2014/main" id="{57A64A9D-435D-4591-B65F-F0036B4F528D}"/>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21/12</a:t>
            </a:r>
          </a:p>
        </p:txBody>
      </p:sp>
    </p:spTree>
    <p:extLst>
      <p:ext uri="{BB962C8B-B14F-4D97-AF65-F5344CB8AC3E}">
        <p14:creationId xmlns:p14="http://schemas.microsoft.com/office/powerpoint/2010/main" val="2242108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曲げ剛性と軸剛性</a:t>
            </a:r>
            <a:endParaRPr lang="en-US" sz="2800" spc="-1" dirty="0">
              <a:latin typeface="Arial"/>
            </a:endParaRPr>
          </a:p>
        </p:txBody>
      </p:sp>
      <p:pic>
        <p:nvPicPr>
          <p:cNvPr id="3" name="図 2" descr="テキスト, 手紙&#10;&#10;自動的に生成された説明">
            <a:extLst>
              <a:ext uri="{FF2B5EF4-FFF2-40B4-BE49-F238E27FC236}">
                <a16:creationId xmlns:a16="http://schemas.microsoft.com/office/drawing/2014/main" id="{F01649B7-4058-4B55-B938-D0AED459598F}"/>
              </a:ext>
            </a:extLst>
          </p:cNvPr>
          <p:cNvPicPr>
            <a:picLocks noChangeAspect="1"/>
          </p:cNvPicPr>
          <p:nvPr/>
        </p:nvPicPr>
        <p:blipFill rotWithShape="1">
          <a:blip r:embed="rId2">
            <a:extLst>
              <a:ext uri="{28A0092B-C50C-407E-A947-70E740481C1C}">
                <a14:useLocalDpi xmlns:a14="http://schemas.microsoft.com/office/drawing/2010/main" val="0"/>
              </a:ext>
            </a:extLst>
          </a:blip>
          <a:srcRect l="3516" t="3008" r="2338" b="81620"/>
          <a:stretch/>
        </p:blipFill>
        <p:spPr>
          <a:xfrm>
            <a:off x="434340" y="1186618"/>
            <a:ext cx="5097780" cy="732765"/>
          </a:xfrm>
          <a:prstGeom prst="rect">
            <a:avLst/>
          </a:prstGeom>
        </p:spPr>
      </p:pic>
      <p:pic>
        <p:nvPicPr>
          <p:cNvPr id="7" name="図 6" descr="テキスト, 手紙&#10;&#10;自動的に生成された説明">
            <a:extLst>
              <a:ext uri="{FF2B5EF4-FFF2-40B4-BE49-F238E27FC236}">
                <a16:creationId xmlns:a16="http://schemas.microsoft.com/office/drawing/2014/main" id="{B5C5EC7C-9F8C-4BCB-864F-4D8EBF11BE66}"/>
              </a:ext>
            </a:extLst>
          </p:cNvPr>
          <p:cNvPicPr>
            <a:picLocks noChangeAspect="1"/>
          </p:cNvPicPr>
          <p:nvPr/>
        </p:nvPicPr>
        <p:blipFill rotWithShape="1">
          <a:blip r:embed="rId2">
            <a:extLst>
              <a:ext uri="{28A0092B-C50C-407E-A947-70E740481C1C}">
                <a14:useLocalDpi xmlns:a14="http://schemas.microsoft.com/office/drawing/2010/main" val="0"/>
              </a:ext>
            </a:extLst>
          </a:blip>
          <a:srcRect l="38421" t="45305" r="36389" b="39323"/>
          <a:stretch/>
        </p:blipFill>
        <p:spPr>
          <a:xfrm>
            <a:off x="434340" y="1919383"/>
            <a:ext cx="1363980" cy="732766"/>
          </a:xfrm>
          <a:prstGeom prst="rect">
            <a:avLst/>
          </a:prstGeom>
        </p:spPr>
      </p:pic>
      <p:pic>
        <p:nvPicPr>
          <p:cNvPr id="8" name="図 7" descr="テキスト, 手紙&#10;&#10;自動的に生成された説明">
            <a:extLst>
              <a:ext uri="{FF2B5EF4-FFF2-40B4-BE49-F238E27FC236}">
                <a16:creationId xmlns:a16="http://schemas.microsoft.com/office/drawing/2014/main" id="{00040F54-F911-4E36-80DA-9208A35D82E7}"/>
              </a:ext>
            </a:extLst>
          </p:cNvPr>
          <p:cNvPicPr>
            <a:picLocks noChangeAspect="1"/>
          </p:cNvPicPr>
          <p:nvPr/>
        </p:nvPicPr>
        <p:blipFill rotWithShape="1">
          <a:blip r:embed="rId2">
            <a:extLst>
              <a:ext uri="{28A0092B-C50C-407E-A947-70E740481C1C}">
                <a14:useLocalDpi xmlns:a14="http://schemas.microsoft.com/office/drawing/2010/main" val="0"/>
              </a:ext>
            </a:extLst>
          </a:blip>
          <a:srcRect l="21744" t="84904" r="20980" b="1970"/>
          <a:stretch/>
        </p:blipFill>
        <p:spPr>
          <a:xfrm>
            <a:off x="434340" y="2722331"/>
            <a:ext cx="3101340" cy="625726"/>
          </a:xfrm>
          <a:prstGeom prst="rect">
            <a:avLst/>
          </a:prstGeom>
        </p:spPr>
      </p:pic>
      <p:sp>
        <p:nvSpPr>
          <p:cNvPr id="9" name="正方形/長方形 8">
            <a:extLst>
              <a:ext uri="{FF2B5EF4-FFF2-40B4-BE49-F238E27FC236}">
                <a16:creationId xmlns:a16="http://schemas.microsoft.com/office/drawing/2014/main" id="{218530D7-4187-4277-96F7-49750CB0F076}"/>
              </a:ext>
            </a:extLst>
          </p:cNvPr>
          <p:cNvSpPr/>
          <p:nvPr/>
        </p:nvSpPr>
        <p:spPr>
          <a:xfrm>
            <a:off x="381000" y="2739675"/>
            <a:ext cx="3230880" cy="599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CustomShape 4">
            <a:extLst>
              <a:ext uri="{FF2B5EF4-FFF2-40B4-BE49-F238E27FC236}">
                <a16:creationId xmlns:a16="http://schemas.microsoft.com/office/drawing/2014/main" id="{0E518AF0-9AC4-4C9F-BCF4-9CE4C77CBD6D}"/>
              </a:ext>
            </a:extLst>
          </p:cNvPr>
          <p:cNvSpPr/>
          <p:nvPr/>
        </p:nvSpPr>
        <p:spPr>
          <a:xfrm>
            <a:off x="98301" y="688077"/>
            <a:ext cx="6914438" cy="411015"/>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単位の軸変形を与えた代表体積要素において，定義より</a:t>
            </a:r>
            <a:endParaRPr lang="en-US" altLang="ja-JP" sz="2000" spc="-1" dirty="0">
              <a:latin typeface="Arial"/>
            </a:endParaRPr>
          </a:p>
        </p:txBody>
      </p:sp>
      <p:sp>
        <p:nvSpPr>
          <p:cNvPr id="11" name="CustomShape 4">
            <a:extLst>
              <a:ext uri="{FF2B5EF4-FFF2-40B4-BE49-F238E27FC236}">
                <a16:creationId xmlns:a16="http://schemas.microsoft.com/office/drawing/2014/main" id="{4347E7C8-B391-484E-862B-7AE949E6ABE0}"/>
              </a:ext>
            </a:extLst>
          </p:cNvPr>
          <p:cNvSpPr/>
          <p:nvPr/>
        </p:nvSpPr>
        <p:spPr>
          <a:xfrm>
            <a:off x="98301" y="3652257"/>
            <a:ext cx="6914438" cy="411015"/>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latin typeface="Arial"/>
              </a:rPr>
              <a:t>単位の曲げ変形を与えた代表体積要素において，定義より</a:t>
            </a:r>
            <a:endParaRPr lang="en-US" altLang="ja-JP" sz="2000" spc="-1" dirty="0">
              <a:latin typeface="Arial"/>
            </a:endParaRPr>
          </a:p>
        </p:txBody>
      </p:sp>
      <p:pic>
        <p:nvPicPr>
          <p:cNvPr id="5" name="図 4" descr="テキスト, 手紙&#10;&#10;自動的に生成された説明">
            <a:extLst>
              <a:ext uri="{FF2B5EF4-FFF2-40B4-BE49-F238E27FC236}">
                <a16:creationId xmlns:a16="http://schemas.microsoft.com/office/drawing/2014/main" id="{F988230D-8BAC-46AC-BB40-D838C06946DA}"/>
              </a:ext>
            </a:extLst>
          </p:cNvPr>
          <p:cNvPicPr>
            <a:picLocks noChangeAspect="1"/>
          </p:cNvPicPr>
          <p:nvPr/>
        </p:nvPicPr>
        <p:blipFill rotWithShape="1">
          <a:blip r:embed="rId3">
            <a:extLst>
              <a:ext uri="{28A0092B-C50C-407E-A947-70E740481C1C}">
                <a14:useLocalDpi xmlns:a14="http://schemas.microsoft.com/office/drawing/2010/main" val="0"/>
              </a:ext>
            </a:extLst>
          </a:blip>
          <a:srcRect l="-1" r="966" b="85501"/>
          <a:stretch/>
        </p:blipFill>
        <p:spPr>
          <a:xfrm>
            <a:off x="434340" y="4106165"/>
            <a:ext cx="5863634" cy="732765"/>
          </a:xfrm>
          <a:prstGeom prst="rect">
            <a:avLst/>
          </a:prstGeom>
        </p:spPr>
      </p:pic>
      <p:pic>
        <p:nvPicPr>
          <p:cNvPr id="14" name="図 13" descr="テキスト, 手紙&#10;&#10;自動的に生成された説明">
            <a:extLst>
              <a:ext uri="{FF2B5EF4-FFF2-40B4-BE49-F238E27FC236}">
                <a16:creationId xmlns:a16="http://schemas.microsoft.com/office/drawing/2014/main" id="{7F454F19-0999-439F-88D5-1BAD9F282911}"/>
              </a:ext>
            </a:extLst>
          </p:cNvPr>
          <p:cNvPicPr>
            <a:picLocks noChangeAspect="1"/>
          </p:cNvPicPr>
          <p:nvPr/>
        </p:nvPicPr>
        <p:blipFill rotWithShape="1">
          <a:blip r:embed="rId3">
            <a:extLst>
              <a:ext uri="{28A0092B-C50C-407E-A947-70E740481C1C}">
                <a14:useLocalDpi xmlns:a14="http://schemas.microsoft.com/office/drawing/2010/main" val="0"/>
              </a:ext>
            </a:extLst>
          </a:blip>
          <a:srcRect l="38436" t="48743" r="38141" b="37687"/>
          <a:stretch/>
        </p:blipFill>
        <p:spPr>
          <a:xfrm>
            <a:off x="434340" y="5039319"/>
            <a:ext cx="1386840" cy="685800"/>
          </a:xfrm>
          <a:prstGeom prst="rect">
            <a:avLst/>
          </a:prstGeom>
        </p:spPr>
      </p:pic>
      <p:pic>
        <p:nvPicPr>
          <p:cNvPr id="15" name="図 14" descr="テキスト, 手紙&#10;&#10;自動的に生成された説明">
            <a:extLst>
              <a:ext uri="{FF2B5EF4-FFF2-40B4-BE49-F238E27FC236}">
                <a16:creationId xmlns:a16="http://schemas.microsoft.com/office/drawing/2014/main" id="{AD1FCB79-4923-4110-A6DB-4AA022E2E90C}"/>
              </a:ext>
            </a:extLst>
          </p:cNvPr>
          <p:cNvPicPr>
            <a:picLocks noChangeAspect="1"/>
          </p:cNvPicPr>
          <p:nvPr/>
        </p:nvPicPr>
        <p:blipFill rotWithShape="1">
          <a:blip r:embed="rId3">
            <a:extLst>
              <a:ext uri="{28A0092B-C50C-407E-A947-70E740481C1C}">
                <a14:useLocalDpi xmlns:a14="http://schemas.microsoft.com/office/drawing/2010/main" val="0"/>
              </a:ext>
            </a:extLst>
          </a:blip>
          <a:srcRect l="21191" t="87572" r="22310" b="574"/>
          <a:stretch/>
        </p:blipFill>
        <p:spPr>
          <a:xfrm>
            <a:off x="381000" y="6006241"/>
            <a:ext cx="3345180" cy="599080"/>
          </a:xfrm>
          <a:prstGeom prst="rect">
            <a:avLst/>
          </a:prstGeom>
        </p:spPr>
      </p:pic>
      <p:sp>
        <p:nvSpPr>
          <p:cNvPr id="16" name="正方形/長方形 15">
            <a:extLst>
              <a:ext uri="{FF2B5EF4-FFF2-40B4-BE49-F238E27FC236}">
                <a16:creationId xmlns:a16="http://schemas.microsoft.com/office/drawing/2014/main" id="{CC53632D-C198-4130-8AB0-9CF548B4805E}"/>
              </a:ext>
            </a:extLst>
          </p:cNvPr>
          <p:cNvSpPr/>
          <p:nvPr/>
        </p:nvSpPr>
        <p:spPr>
          <a:xfrm>
            <a:off x="419100" y="6016727"/>
            <a:ext cx="3307080" cy="599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CustomShape 2">
            <a:extLst>
              <a:ext uri="{FF2B5EF4-FFF2-40B4-BE49-F238E27FC236}">
                <a16:creationId xmlns:a16="http://schemas.microsoft.com/office/drawing/2014/main" id="{879F18C4-96C3-44C2-9133-FED0E91E043E}"/>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22/12</a:t>
            </a:r>
          </a:p>
        </p:txBody>
      </p:sp>
    </p:spTree>
    <p:extLst>
      <p:ext uri="{BB962C8B-B14F-4D97-AF65-F5344CB8AC3E}">
        <p14:creationId xmlns:p14="http://schemas.microsoft.com/office/powerpoint/2010/main" val="421754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要素剛性行列</a:t>
            </a:r>
            <a:endParaRPr lang="en-US" sz="2800" spc="-1" dirty="0">
              <a:latin typeface="Arial"/>
            </a:endParaRPr>
          </a:p>
        </p:txBody>
      </p:sp>
      <p:pic>
        <p:nvPicPr>
          <p:cNvPr id="3" name="図 2" descr="テキスト が含まれている画像&#10;&#10;自動的に生成された説明">
            <a:extLst>
              <a:ext uri="{FF2B5EF4-FFF2-40B4-BE49-F238E27FC236}">
                <a16:creationId xmlns:a16="http://schemas.microsoft.com/office/drawing/2014/main" id="{87A0C038-DF3F-4627-9BE3-46A125E7E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58" y="1588116"/>
            <a:ext cx="7299901" cy="4243041"/>
          </a:xfrm>
          <a:prstGeom prst="rect">
            <a:avLst/>
          </a:prstGeom>
        </p:spPr>
      </p:pic>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ECE30456-4BCF-41CF-B45B-71F811919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26" y="605276"/>
            <a:ext cx="1195553" cy="6215656"/>
          </a:xfrm>
          <a:prstGeom prst="rect">
            <a:avLst/>
          </a:prstGeom>
        </p:spPr>
      </p:pic>
      <p:sp>
        <p:nvSpPr>
          <p:cNvPr id="9" name="CustomShape 2">
            <a:extLst>
              <a:ext uri="{FF2B5EF4-FFF2-40B4-BE49-F238E27FC236}">
                <a16:creationId xmlns:a16="http://schemas.microsoft.com/office/drawing/2014/main" id="{CB4C0EC0-9C0E-40FB-AFDF-F6F2A740B922}"/>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23/12</a:t>
            </a:r>
          </a:p>
        </p:txBody>
      </p:sp>
    </p:spTree>
    <p:extLst>
      <p:ext uri="{BB962C8B-B14F-4D97-AF65-F5344CB8AC3E}">
        <p14:creationId xmlns:p14="http://schemas.microsoft.com/office/powerpoint/2010/main" val="198230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Euler</a:t>
            </a:r>
            <a:r>
              <a:rPr lang="ja-JP" altLang="en-US" sz="2800" spc="-1" dirty="0">
                <a:latin typeface="Arial"/>
              </a:rPr>
              <a:t>梁と</a:t>
            </a:r>
            <a:r>
              <a:rPr lang="en-US" altLang="ja-JP" sz="2800" spc="-1" dirty="0">
                <a:latin typeface="Arial"/>
              </a:rPr>
              <a:t>Timoshenko</a:t>
            </a:r>
            <a:r>
              <a:rPr lang="ja-JP" altLang="en-US" sz="2800" spc="-1" dirty="0">
                <a:latin typeface="Arial"/>
              </a:rPr>
              <a:t>梁</a:t>
            </a:r>
            <a:endParaRPr lang="en-US" sz="2800" spc="-1" dirty="0">
              <a:latin typeface="Arial"/>
            </a:endParaRPr>
          </a:p>
        </p:txBody>
      </p:sp>
      <p:pic>
        <p:nvPicPr>
          <p:cNvPr id="2" name="グラフィックス 1">
            <a:extLst>
              <a:ext uri="{FF2B5EF4-FFF2-40B4-BE49-F238E27FC236}">
                <a16:creationId xmlns:a16="http://schemas.microsoft.com/office/drawing/2014/main" id="{D1E6787D-822D-440C-A334-BE50F6BFB3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3090" y="809625"/>
            <a:ext cx="5676900" cy="5391150"/>
          </a:xfrm>
          <a:prstGeom prst="rect">
            <a:avLst/>
          </a:prstGeom>
        </p:spPr>
      </p:pic>
      <p:sp>
        <p:nvSpPr>
          <p:cNvPr id="6" name="CustomShape 2">
            <a:extLst>
              <a:ext uri="{FF2B5EF4-FFF2-40B4-BE49-F238E27FC236}">
                <a16:creationId xmlns:a16="http://schemas.microsoft.com/office/drawing/2014/main" id="{CB55957A-DEEB-4468-88E6-D473E8D2D701}"/>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24/12</a:t>
            </a:r>
          </a:p>
        </p:txBody>
      </p:sp>
    </p:spTree>
    <p:extLst>
      <p:ext uri="{BB962C8B-B14F-4D97-AF65-F5344CB8AC3E}">
        <p14:creationId xmlns:p14="http://schemas.microsoft.com/office/powerpoint/2010/main" val="2223105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414768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代表体積要素</a:t>
            </a:r>
            <a:endParaRPr lang="en-US" sz="2800" spc="-1" dirty="0">
              <a:latin typeface="Arial"/>
            </a:endParaRPr>
          </a:p>
        </p:txBody>
      </p:sp>
      <p:pic>
        <p:nvPicPr>
          <p:cNvPr id="4" name="図 3">
            <a:extLst>
              <a:ext uri="{FF2B5EF4-FFF2-40B4-BE49-F238E27FC236}">
                <a16:creationId xmlns:a16="http://schemas.microsoft.com/office/drawing/2014/main" id="{445D6F4E-9ACF-4C69-970E-A39C61437315}"/>
              </a:ext>
            </a:extLst>
          </p:cNvPr>
          <p:cNvPicPr>
            <a:picLocks noChangeAspect="1"/>
          </p:cNvPicPr>
          <p:nvPr/>
        </p:nvPicPr>
        <p:blipFill>
          <a:blip r:embed="rId2">
            <a:lum/>
            <a:alphaModFix/>
          </a:blip>
          <a:srcRect/>
          <a:stretch>
            <a:fillRect/>
          </a:stretch>
        </p:blipFill>
        <p:spPr>
          <a:xfrm>
            <a:off x="1457733" y="2422801"/>
            <a:ext cx="1568358" cy="2060139"/>
          </a:xfrm>
          <a:prstGeom prst="rect">
            <a:avLst/>
          </a:prstGeom>
          <a:noFill/>
          <a:ln>
            <a:noFill/>
          </a:ln>
        </p:spPr>
      </p:pic>
      <p:sp>
        <p:nvSpPr>
          <p:cNvPr id="9" name="フリーフォーム: 図形 8">
            <a:extLst>
              <a:ext uri="{FF2B5EF4-FFF2-40B4-BE49-F238E27FC236}">
                <a16:creationId xmlns:a16="http://schemas.microsoft.com/office/drawing/2014/main" id="{5D17EE13-B6D7-4D25-9C0D-F925FB0ED6B6}"/>
              </a:ext>
            </a:extLst>
          </p:cNvPr>
          <p:cNvSpPr/>
          <p:nvPr/>
        </p:nvSpPr>
        <p:spPr>
          <a:xfrm>
            <a:off x="205200" y="1597260"/>
            <a:ext cx="4044239" cy="600840"/>
          </a:xfrm>
          <a:custGeom>
            <a:avLst>
              <a:gd name="f0" fmla="val 5400"/>
            </a:avLst>
            <a:gdLst>
              <a:gd name="f1" fmla="val 10800000"/>
              <a:gd name="f2" fmla="val 5400000"/>
              <a:gd name="f3" fmla="val 180"/>
              <a:gd name="f4" fmla="val w"/>
              <a:gd name="f5" fmla="val h"/>
              <a:gd name="f6" fmla="val ss"/>
              <a:gd name="f7" fmla="val 0"/>
              <a:gd name="f8" fmla="val -2147483647"/>
              <a:gd name="f9" fmla="val 2147483647"/>
              <a:gd name="f10" fmla="val 21600"/>
              <a:gd name="f11" fmla="+- 0 0 0"/>
              <a:gd name="f12" fmla="abs f4"/>
              <a:gd name="f13" fmla="abs f5"/>
              <a:gd name="f14" fmla="abs f6"/>
              <a:gd name="f15" fmla="pin 0 f0 21600"/>
              <a:gd name="f16" fmla="*/ f11 f1 1"/>
              <a:gd name="f17" fmla="?: f12 f4 1"/>
              <a:gd name="f18" fmla="?: f13 f5 1"/>
              <a:gd name="f19" fmla="?: f14 f6 1"/>
              <a:gd name="f20" fmla="val f15"/>
              <a:gd name="f21" fmla="*/ f16 1 f3"/>
              <a:gd name="f22" fmla="*/ f17 1 21600"/>
              <a:gd name="f23" fmla="*/ f18 1 21600"/>
              <a:gd name="f24" fmla="*/ 21600 f17 1"/>
              <a:gd name="f25" fmla="*/ 21600 f18 1"/>
              <a:gd name="f26" fmla="+- f7 f20 0"/>
              <a:gd name="f27" fmla="+- f21 0 f2"/>
              <a:gd name="f28" fmla="min f23 f22"/>
              <a:gd name="f29" fmla="*/ f24 1 f19"/>
              <a:gd name="f30" fmla="*/ f25 1 f19"/>
              <a:gd name="f31" fmla="+- f30 0 f20"/>
              <a:gd name="f32" fmla="+- f29 0 f20"/>
              <a:gd name="f33" fmla="+- f29 0 f26"/>
              <a:gd name="f34" fmla="+- f30 0 f26"/>
              <a:gd name="f35" fmla="val f29"/>
              <a:gd name="f36" fmla="val f30"/>
              <a:gd name="f37" fmla="*/ f7 f28 1"/>
              <a:gd name="f38" fmla="*/ f15 f28 1"/>
              <a:gd name="f39" fmla="*/ f26 f28 1"/>
              <a:gd name="f40" fmla="*/ f30 f28 1"/>
              <a:gd name="f41" fmla="*/ f29 f28 1"/>
              <a:gd name="f42" fmla="*/ f33 1 2"/>
              <a:gd name="f43" fmla="*/ f34 1 2"/>
              <a:gd name="f44" fmla="*/ f32 f28 1"/>
              <a:gd name="f45" fmla="*/ f36 f28 1"/>
              <a:gd name="f46" fmla="*/ f35 f28 1"/>
              <a:gd name="f47" fmla="*/ f31 f28 1"/>
              <a:gd name="f48" fmla="+- f26 f42 0"/>
              <a:gd name="f49" fmla="+- f26 f43 0"/>
              <a:gd name="f50" fmla="*/ f42 f28 1"/>
              <a:gd name="f51" fmla="*/ f43 f28 1"/>
              <a:gd name="f52" fmla="*/ f48 f28 1"/>
              <a:gd name="f53" fmla="*/ f49 f28 1"/>
            </a:gdLst>
            <a:ahLst>
              <a:ahXY gdRefY="f0" minY="f7" maxY="f10">
                <a:pos x="f37" y="f38"/>
              </a:ahXY>
            </a:ahLst>
            <a:cxnLst>
              <a:cxn ang="3cd4">
                <a:pos x="hc" y="t"/>
              </a:cxn>
              <a:cxn ang="0">
                <a:pos x="r" y="vc"/>
              </a:cxn>
              <a:cxn ang="cd4">
                <a:pos x="hc" y="b"/>
              </a:cxn>
              <a:cxn ang="cd2">
                <a:pos x="l" y="vc"/>
              </a:cxn>
              <a:cxn ang="f27">
                <a:pos x="f52" y="f37"/>
              </a:cxn>
              <a:cxn ang="f27">
                <a:pos x="f50" y="f39"/>
              </a:cxn>
              <a:cxn ang="f27">
                <a:pos x="f37" y="f53"/>
              </a:cxn>
              <a:cxn ang="f27">
                <a:pos x="f50" y="f40"/>
              </a:cxn>
              <a:cxn ang="f27">
                <a:pos x="f44" y="f53"/>
              </a:cxn>
              <a:cxn ang="f27">
                <a:pos x="f41" y="f51"/>
              </a:cxn>
            </a:cxnLst>
            <a:rect l="f37" t="f39" r="f44" b="f45"/>
            <a:pathLst>
              <a:path>
                <a:moveTo>
                  <a:pt x="f37" y="f45"/>
                </a:moveTo>
                <a:lnTo>
                  <a:pt x="f37" y="f39"/>
                </a:lnTo>
                <a:lnTo>
                  <a:pt x="f39" y="f37"/>
                </a:lnTo>
                <a:lnTo>
                  <a:pt x="f46" y="f37"/>
                </a:lnTo>
                <a:lnTo>
                  <a:pt x="f46" y="f47"/>
                </a:lnTo>
                <a:lnTo>
                  <a:pt x="f44" y="f45"/>
                </a:lnTo>
                <a:close/>
              </a:path>
              <a:path>
                <a:moveTo>
                  <a:pt x="f37" y="f39"/>
                </a:moveTo>
                <a:lnTo>
                  <a:pt x="f39" y="f37"/>
                </a:lnTo>
                <a:lnTo>
                  <a:pt x="f46" y="f37"/>
                </a:lnTo>
                <a:lnTo>
                  <a:pt x="f44" y="f39"/>
                </a:lnTo>
                <a:close/>
              </a:path>
              <a:path>
                <a:moveTo>
                  <a:pt x="f44" y="f45"/>
                </a:moveTo>
                <a:lnTo>
                  <a:pt x="f44" y="f39"/>
                </a:lnTo>
                <a:lnTo>
                  <a:pt x="f46" y="f37"/>
                </a:lnTo>
                <a:lnTo>
                  <a:pt x="f46" y="f47"/>
                </a:lnTo>
                <a:close/>
              </a:path>
            </a:pathLst>
          </a:custGeom>
          <a:solidFill>
            <a:srgbClr val="CCCCCC"/>
          </a:solidFill>
          <a:ln w="19050">
            <a:solidFill>
              <a:schemeClr val="tx1"/>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0" name="フリーフォーム: 図形 9">
            <a:extLst>
              <a:ext uri="{FF2B5EF4-FFF2-40B4-BE49-F238E27FC236}">
                <a16:creationId xmlns:a16="http://schemas.microsoft.com/office/drawing/2014/main" id="{CCF7B8D7-1DDC-4FF2-933A-287D05F52D92}"/>
              </a:ext>
            </a:extLst>
          </p:cNvPr>
          <p:cNvSpPr/>
          <p:nvPr/>
        </p:nvSpPr>
        <p:spPr>
          <a:xfrm>
            <a:off x="522496" y="1388447"/>
            <a:ext cx="256680" cy="11649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19080">
            <a:solidFill>
              <a:srgbClr val="FF3333"/>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1" name="直線コネクタ 10">
            <a:extLst>
              <a:ext uri="{FF2B5EF4-FFF2-40B4-BE49-F238E27FC236}">
                <a16:creationId xmlns:a16="http://schemas.microsoft.com/office/drawing/2014/main" id="{7E9E8920-F731-43AE-8A39-6F9A50EEBBBE}"/>
              </a:ext>
            </a:extLst>
          </p:cNvPr>
          <p:cNvSpPr/>
          <p:nvPr/>
        </p:nvSpPr>
        <p:spPr>
          <a:xfrm>
            <a:off x="749300" y="2352675"/>
            <a:ext cx="541392" cy="352425"/>
          </a:xfrm>
          <a:prstGeom prst="line">
            <a:avLst/>
          </a:prstGeom>
          <a:noFill/>
          <a:ln w="19080">
            <a:solidFill>
              <a:srgbClr val="FF3333"/>
            </a:solidFill>
            <a:prstDash val="solid"/>
            <a:tailEnd type="arrow"/>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8" name="テキスト ボックス 17">
            <a:extLst>
              <a:ext uri="{FF2B5EF4-FFF2-40B4-BE49-F238E27FC236}">
                <a16:creationId xmlns:a16="http://schemas.microsoft.com/office/drawing/2014/main" id="{A0809A1A-68AD-4582-B901-22C6C229CA64}"/>
              </a:ext>
            </a:extLst>
          </p:cNvPr>
          <p:cNvSpPr txBox="1"/>
          <p:nvPr/>
        </p:nvSpPr>
        <p:spPr>
          <a:xfrm>
            <a:off x="560563" y="608772"/>
            <a:ext cx="8148682"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連続体</a:t>
            </a:r>
            <a:r>
              <a:rPr lang="ja-JP" sz="2000" b="0" i="0" u="none" strike="noStrike" kern="1200" cap="none" dirty="0">
                <a:ln>
                  <a:noFill/>
                </a:ln>
                <a:latin typeface="Liberation Sans" pitchFamily="18"/>
                <a:ea typeface="ＭＳ Ｐゴシック" pitchFamily="2"/>
                <a:cs typeface="Arial" pitchFamily="2"/>
              </a:rPr>
              <a:t>要素に周期境界条件で相対変位を与え，純曲げや純せん断を再現</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　　　</a:t>
            </a:r>
            <a:r>
              <a:rPr lang="ja-JP" altLang="en-US" sz="2000" dirty="0">
                <a:solidFill>
                  <a:srgbClr val="FF0000"/>
                </a:solidFill>
                <a:latin typeface="Liberation Sans" pitchFamily="18"/>
                <a:ea typeface="ＭＳ Ｐゴシック" pitchFamily="2"/>
                <a:cs typeface="Arial" pitchFamily="2"/>
              </a:rPr>
              <a:t>断面変形のモードを求めることができる</a:t>
            </a:r>
            <a:endParaRPr lang="en-US" alt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21" name="テキスト ボックス 20">
            <a:extLst>
              <a:ext uri="{FF2B5EF4-FFF2-40B4-BE49-F238E27FC236}">
                <a16:creationId xmlns:a16="http://schemas.microsoft.com/office/drawing/2014/main" id="{A367E67E-6A29-400A-A7ED-FE1BDEFE9EF5}"/>
              </a:ext>
            </a:extLst>
          </p:cNvPr>
          <p:cNvSpPr txBox="1"/>
          <p:nvPr/>
        </p:nvSpPr>
        <p:spPr>
          <a:xfrm>
            <a:off x="4565273" y="1534620"/>
            <a:ext cx="689717"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sz="2000" b="0" i="0" u="none" strike="noStrike" kern="1200" cap="none" dirty="0">
                <a:ln>
                  <a:noFill/>
                </a:ln>
                <a:latin typeface="Liberation Sans" pitchFamily="18"/>
                <a:ea typeface="ＭＳ Ｐゴシック" pitchFamily="2"/>
                <a:cs typeface="Arial" pitchFamily="2"/>
              </a:rPr>
              <a:t>曲げ</a:t>
            </a:r>
          </a:p>
        </p:txBody>
      </p:sp>
      <p:sp>
        <p:nvSpPr>
          <p:cNvPr id="22" name="テキスト ボックス 21">
            <a:extLst>
              <a:ext uri="{FF2B5EF4-FFF2-40B4-BE49-F238E27FC236}">
                <a16:creationId xmlns:a16="http://schemas.microsoft.com/office/drawing/2014/main" id="{E4C14604-DE62-40BC-BF51-9BB71EFEE819}"/>
              </a:ext>
            </a:extLst>
          </p:cNvPr>
          <p:cNvSpPr txBox="1"/>
          <p:nvPr/>
        </p:nvSpPr>
        <p:spPr>
          <a:xfrm>
            <a:off x="4573751" y="3513541"/>
            <a:ext cx="1197677"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横</a:t>
            </a:r>
            <a:r>
              <a:rPr lang="ja-JP" sz="2000" b="0" i="0" u="none" strike="noStrike" kern="1200" cap="none" dirty="0">
                <a:ln>
                  <a:noFill/>
                </a:ln>
                <a:latin typeface="Liberation Sans" pitchFamily="18"/>
                <a:ea typeface="ＭＳ Ｐゴシック" pitchFamily="2"/>
                <a:cs typeface="Arial" pitchFamily="2"/>
              </a:rPr>
              <a:t>せん断</a:t>
            </a:r>
          </a:p>
        </p:txBody>
      </p:sp>
      <p:pic>
        <p:nvPicPr>
          <p:cNvPr id="27" name="図 26">
            <a:extLst>
              <a:ext uri="{FF2B5EF4-FFF2-40B4-BE49-F238E27FC236}">
                <a16:creationId xmlns:a16="http://schemas.microsoft.com/office/drawing/2014/main" id="{4074BDC0-325C-4E01-896D-CEE4212FDFA5}"/>
              </a:ext>
            </a:extLst>
          </p:cNvPr>
          <p:cNvPicPr>
            <a:picLocks noChangeAspect="1"/>
          </p:cNvPicPr>
          <p:nvPr/>
        </p:nvPicPr>
        <p:blipFill rotWithShape="1">
          <a:blip r:embed="rId3">
            <a:lum/>
            <a:alphaModFix/>
          </a:blip>
          <a:srcRect t="73392" r="34955" b="-461"/>
          <a:stretch/>
        </p:blipFill>
        <p:spPr>
          <a:xfrm>
            <a:off x="4987745" y="5209286"/>
            <a:ext cx="2586535" cy="1435680"/>
          </a:xfrm>
          <a:prstGeom prst="rect">
            <a:avLst/>
          </a:prstGeom>
          <a:noFill/>
          <a:ln>
            <a:noFill/>
          </a:ln>
        </p:spPr>
      </p:pic>
      <p:sp>
        <p:nvSpPr>
          <p:cNvPr id="28" name="フリーフォーム: 図形 27">
            <a:extLst>
              <a:ext uri="{FF2B5EF4-FFF2-40B4-BE49-F238E27FC236}">
                <a16:creationId xmlns:a16="http://schemas.microsoft.com/office/drawing/2014/main" id="{8B2153AE-B79F-44F9-9AAB-EC08BC4C953A}"/>
              </a:ext>
            </a:extLst>
          </p:cNvPr>
          <p:cNvSpPr/>
          <p:nvPr/>
        </p:nvSpPr>
        <p:spPr>
          <a:xfrm rot="3657000">
            <a:off x="8055418" y="4885835"/>
            <a:ext cx="461879" cy="404640"/>
          </a:xfrm>
          <a:custGeom>
            <a:avLst/>
            <a:gdLst/>
            <a:ahLst/>
            <a:cxnLst>
              <a:cxn ang="3cd4">
                <a:pos x="hc" y="t"/>
              </a:cxn>
              <a:cxn ang="cd2">
                <a:pos x="l" y="vc"/>
              </a:cxn>
              <a:cxn ang="cd4">
                <a:pos x="hc" y="b"/>
              </a:cxn>
              <a:cxn ang="0">
                <a:pos x="r" y="vc"/>
              </a:cxn>
            </a:cxnLst>
            <a:rect l="l" t="t" r="r" b="b"/>
            <a:pathLst>
              <a:path w="1284" h="1125">
                <a:moveTo>
                  <a:pt x="0" y="33"/>
                </a:moveTo>
                <a:cubicBezTo>
                  <a:pt x="292" y="74"/>
                  <a:pt x="568" y="-34"/>
                  <a:pt x="869" y="11"/>
                </a:cubicBezTo>
                <a:cubicBezTo>
                  <a:pt x="1257" y="70"/>
                  <a:pt x="974" y="456"/>
                  <a:pt x="818" y="513"/>
                </a:cubicBezTo>
                <a:cubicBezTo>
                  <a:pt x="245" y="723"/>
                  <a:pt x="838" y="131"/>
                  <a:pt x="970" y="421"/>
                </a:cubicBezTo>
                <a:lnTo>
                  <a:pt x="1139" y="616"/>
                </a:lnTo>
                <a:lnTo>
                  <a:pt x="1246" y="877"/>
                </a:lnTo>
                <a:lnTo>
                  <a:pt x="1284" y="1125"/>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29" name="フリーフォーム: 図形 28">
            <a:extLst>
              <a:ext uri="{FF2B5EF4-FFF2-40B4-BE49-F238E27FC236}">
                <a16:creationId xmlns:a16="http://schemas.microsoft.com/office/drawing/2014/main" id="{31F7E081-A893-452A-825F-53CE53CAE477}"/>
              </a:ext>
            </a:extLst>
          </p:cNvPr>
          <p:cNvSpPr/>
          <p:nvPr/>
        </p:nvSpPr>
        <p:spPr>
          <a:xfrm rot="2529600">
            <a:off x="6565271" y="5801788"/>
            <a:ext cx="405000" cy="388800"/>
          </a:xfrm>
          <a:custGeom>
            <a:avLst>
              <a:gd name="f0" fmla="val 9744"/>
            </a:avLst>
            <a:gdLst>
              <a:gd name="f1" fmla="val 10800000"/>
              <a:gd name="f2" fmla="val 5400000"/>
              <a:gd name="f3" fmla="val 180"/>
              <a:gd name="f4" fmla="val w"/>
              <a:gd name="f5" fmla="val h"/>
              <a:gd name="f6" fmla="val ss"/>
              <a:gd name="f7" fmla="val 0"/>
              <a:gd name="f8" fmla="val 10800"/>
              <a:gd name="f9" fmla="val -2147483647"/>
              <a:gd name="f10" fmla="val 2147483647"/>
              <a:gd name="f11" fmla="+- 0 0 0"/>
              <a:gd name="f12" fmla="abs f4"/>
              <a:gd name="f13" fmla="abs f5"/>
              <a:gd name="f14" fmla="abs f6"/>
              <a:gd name="f15" fmla="pin 0 f0 10800"/>
              <a:gd name="f16" fmla="*/ f11 f1 1"/>
              <a:gd name="f17" fmla="?: f12 f4 1"/>
              <a:gd name="f18" fmla="?: f13 f5 1"/>
              <a:gd name="f19" fmla="?: f14 f6 1"/>
              <a:gd name="f20" fmla="*/ f15 10799 1"/>
              <a:gd name="f21" fmla="*/ f16 1 f3"/>
              <a:gd name="f22" fmla="*/ f17 1 21600"/>
              <a:gd name="f23" fmla="*/ f18 1 21600"/>
              <a:gd name="f24" fmla="*/ 21600 f17 1"/>
              <a:gd name="f25" fmla="*/ 21600 f18 1"/>
              <a:gd name="f26" fmla="*/ f20 1 10800"/>
              <a:gd name="f27" fmla="+- f21 0 f2"/>
              <a:gd name="f28" fmla="min f23 f22"/>
              <a:gd name="f29" fmla="*/ f24 1 f19"/>
              <a:gd name="f30" fmla="*/ f25 1 f19"/>
              <a:gd name="f31" fmla="val f26"/>
              <a:gd name="f32" fmla="+- f29 0 f26"/>
              <a:gd name="f33" fmla="+- f30 0 f26"/>
              <a:gd name="f34" fmla="*/ f15 f28 1"/>
              <a:gd name="f35" fmla="*/ f7 f28 1"/>
              <a:gd name="f36" fmla="*/ f31 f28 1"/>
              <a:gd name="f37" fmla="*/ f29 f28 1"/>
              <a:gd name="f38" fmla="*/ f30 f28 1"/>
              <a:gd name="f39" fmla="*/ 10800 f28 1"/>
              <a:gd name="f40" fmla="*/ f32 f28 1"/>
              <a:gd name="f41" fmla="*/ f33 f28 1"/>
            </a:gdLst>
            <a:ahLst>
              <a:ahXY gdRefX="f0" minX="f7" maxX="f8">
                <a:pos x="f34" y="f35"/>
              </a:ahXY>
            </a:ahLst>
            <a:cxnLst>
              <a:cxn ang="3cd4">
                <a:pos x="hc" y="t"/>
              </a:cxn>
              <a:cxn ang="0">
                <a:pos x="r" y="vc"/>
              </a:cxn>
              <a:cxn ang="cd4">
                <a:pos x="hc" y="b"/>
              </a:cxn>
              <a:cxn ang="cd2">
                <a:pos x="l" y="vc"/>
              </a:cxn>
              <a:cxn ang="f27">
                <a:pos x="f39" y="f35"/>
              </a:cxn>
              <a:cxn ang="f27">
                <a:pos x="f35" y="f39"/>
              </a:cxn>
              <a:cxn ang="f27">
                <a:pos x="f39" y="f38"/>
              </a:cxn>
              <a:cxn ang="f27">
                <a:pos x="f37" y="f39"/>
              </a:cxn>
            </a:cxnLst>
            <a:rect l="f36" t="f36" r="f40" b="f41"/>
            <a:pathLst>
              <a:path>
                <a:moveTo>
                  <a:pt x="f36" y="f35"/>
                </a:moveTo>
                <a:lnTo>
                  <a:pt x="f40" y="f35"/>
                </a:lnTo>
                <a:lnTo>
                  <a:pt x="f40" y="f36"/>
                </a:lnTo>
                <a:lnTo>
                  <a:pt x="f37" y="f36"/>
                </a:lnTo>
                <a:lnTo>
                  <a:pt x="f37" y="f41"/>
                </a:lnTo>
                <a:lnTo>
                  <a:pt x="f40" y="f41"/>
                </a:lnTo>
                <a:lnTo>
                  <a:pt x="f40" y="f38"/>
                </a:lnTo>
                <a:lnTo>
                  <a:pt x="f36" y="f38"/>
                </a:lnTo>
                <a:lnTo>
                  <a:pt x="f36" y="f41"/>
                </a:lnTo>
                <a:lnTo>
                  <a:pt x="f35" y="f41"/>
                </a:lnTo>
                <a:lnTo>
                  <a:pt x="f35" y="f36"/>
                </a:lnTo>
                <a:lnTo>
                  <a:pt x="f36" y="f36"/>
                </a:lnTo>
                <a:lnTo>
                  <a:pt x="f36" y="f35"/>
                </a:lnTo>
                <a:close/>
              </a:path>
            </a:pathLst>
          </a:custGeom>
          <a:solidFill>
            <a:srgbClr val="0000FF"/>
          </a:solidFill>
          <a:ln w="0">
            <a:solidFill>
              <a:srgbClr val="0000FF"/>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30" name="フリーフォーム: 図形 29">
            <a:extLst>
              <a:ext uri="{FF2B5EF4-FFF2-40B4-BE49-F238E27FC236}">
                <a16:creationId xmlns:a16="http://schemas.microsoft.com/office/drawing/2014/main" id="{1B1A68A8-B1FB-4FAD-97C1-A0AE0463DC05}"/>
              </a:ext>
            </a:extLst>
          </p:cNvPr>
          <p:cNvSpPr/>
          <p:nvPr/>
        </p:nvSpPr>
        <p:spPr>
          <a:xfrm>
            <a:off x="7991346" y="5858546"/>
            <a:ext cx="389160" cy="389160"/>
          </a:xfrm>
          <a:custGeom>
            <a:avLst>
              <a:gd name="f0" fmla="val 2675"/>
            </a:avLst>
            <a:gdLst>
              <a:gd name="f1" fmla="val 10800000"/>
              <a:gd name="f2" fmla="val 5400000"/>
              <a:gd name="f3" fmla="val 180"/>
              <a:gd name="f4" fmla="val w"/>
              <a:gd name="f5" fmla="val h"/>
              <a:gd name="f6" fmla="val 0"/>
              <a:gd name="f7" fmla="*/ 5419351 1 1725033"/>
              <a:gd name="f8" fmla="val 10800"/>
              <a:gd name="f9" fmla="val -2147483647"/>
              <a:gd name="f10" fmla="val 2147483647"/>
              <a:gd name="f11" fmla="*/ 10800 10800 1"/>
              <a:gd name="f12" fmla="+- 0 0 0"/>
              <a:gd name="f13" fmla="+- 0 0 360"/>
              <a:gd name="f14" fmla="*/ f4 1 21600"/>
              <a:gd name="f15" fmla="*/ f5 1 21600"/>
              <a:gd name="f16" fmla="pin 0 f0 10800"/>
              <a:gd name="f17" fmla="*/ 0 f7 1"/>
              <a:gd name="f18" fmla="*/ f12 f1 1"/>
              <a:gd name="f19" fmla="*/ f13 f1 1"/>
              <a:gd name="f20" fmla="+- 10800 0 f16"/>
              <a:gd name="f21" fmla="*/ f16 f14 1"/>
              <a:gd name="f22" fmla="*/ 10800 f15 1"/>
              <a:gd name="f23" fmla="*/ 3163 f14 1"/>
              <a:gd name="f24" fmla="*/ 18437 f14 1"/>
              <a:gd name="f25" fmla="*/ 18437 f15 1"/>
              <a:gd name="f26" fmla="*/ 3163 f15 1"/>
              <a:gd name="f27" fmla="*/ f17 1 f3"/>
              <a:gd name="f28" fmla="*/ f18 1 f3"/>
              <a:gd name="f29" fmla="*/ f19 1 f3"/>
              <a:gd name="f30" fmla="*/ 10800 f14 1"/>
              <a:gd name="f31" fmla="*/ 0 f15 1"/>
              <a:gd name="f32" fmla="*/ 0 f14 1"/>
              <a:gd name="f33" fmla="*/ 21600 f15 1"/>
              <a:gd name="f34" fmla="*/ 21600 f14 1"/>
              <a:gd name="f35" fmla="+- 0 0 f27"/>
              <a:gd name="f36" fmla="+- f28 0 f2"/>
              <a:gd name="f37" fmla="+- f29 0 f2"/>
              <a:gd name="f38" fmla="*/ f20 f20 1"/>
              <a:gd name="f39" fmla="*/ f35 f1 1"/>
              <a:gd name="f40" fmla="+- f37 0 f36"/>
              <a:gd name="f41" fmla="*/ f39 1 f7"/>
              <a:gd name="f42" fmla="+- f41 0 f2"/>
              <a:gd name="f43" fmla="cos 1 f42"/>
              <a:gd name="f44" fmla="sin 1 f42"/>
              <a:gd name="f45" fmla="+- 0 0 f43"/>
              <a:gd name="f46" fmla="+- 0 0 f44"/>
              <a:gd name="f47" fmla="*/ 10800 f45 1"/>
              <a:gd name="f48" fmla="*/ 10800 f46 1"/>
              <a:gd name="f49" fmla="*/ f20 f45 1"/>
              <a:gd name="f50" fmla="*/ f20 f46 1"/>
              <a:gd name="f51" fmla="*/ f47 f47 1"/>
              <a:gd name="f52" fmla="*/ f48 f48 1"/>
              <a:gd name="f53" fmla="*/ f49 f49 1"/>
              <a:gd name="f54" fmla="*/ f50 f50 1"/>
              <a:gd name="f55" fmla="+- f51 f52 0"/>
              <a:gd name="f56" fmla="+- f53 f54 0"/>
              <a:gd name="f57" fmla="sqrt f55"/>
              <a:gd name="f58" fmla="sqrt f56"/>
              <a:gd name="f59" fmla="*/ f11 1 f57"/>
              <a:gd name="f60" fmla="*/ f38 1 f58"/>
              <a:gd name="f61" fmla="*/ f45 f59 1"/>
              <a:gd name="f62" fmla="*/ f46 f59 1"/>
              <a:gd name="f63" fmla="*/ f45 f60 1"/>
              <a:gd name="f64" fmla="*/ f46 f60 1"/>
              <a:gd name="f65" fmla="+- 10800 0 f61"/>
              <a:gd name="f66" fmla="+- 10800 0 f62"/>
              <a:gd name="f67" fmla="+- 10800 0 f63"/>
              <a:gd name="f68" fmla="+- 10800 0 f64"/>
            </a:gdLst>
            <a:ahLst>
              <a:ahXY gdRefX="f0" minX="f6" maxX="f8">
                <a:pos x="f21" y="f22"/>
              </a:ahXY>
            </a:ahLst>
            <a:cxnLst>
              <a:cxn ang="3cd4">
                <a:pos x="hc" y="t"/>
              </a:cxn>
              <a:cxn ang="0">
                <a:pos x="r" y="vc"/>
              </a:cxn>
              <a:cxn ang="cd4">
                <a:pos x="hc" y="b"/>
              </a:cxn>
              <a:cxn ang="cd2">
                <a:pos x="l" y="vc"/>
              </a:cxn>
              <a:cxn ang="f36">
                <a:pos x="f30" y="f31"/>
              </a:cxn>
              <a:cxn ang="f36">
                <a:pos x="f23" y="f26"/>
              </a:cxn>
              <a:cxn ang="f36">
                <a:pos x="f32" y="f22"/>
              </a:cxn>
              <a:cxn ang="f36">
                <a:pos x="f23" y="f25"/>
              </a:cxn>
              <a:cxn ang="f36">
                <a:pos x="f30" y="f33"/>
              </a:cxn>
              <a:cxn ang="f36">
                <a:pos x="f24" y="f25"/>
              </a:cxn>
              <a:cxn ang="f36">
                <a:pos x="f34" y="f22"/>
              </a:cxn>
              <a:cxn ang="f36">
                <a:pos x="f24" y="f26"/>
              </a:cxn>
            </a:cxnLst>
            <a:rect l="f23" t="f26" r="f24" b="f25"/>
            <a:pathLst>
              <a:path w="21600" h="21600">
                <a:moveTo>
                  <a:pt x="f65" y="f66"/>
                </a:moveTo>
                <a:arcTo wR="f8" hR="f8" stAng="f36" swAng="f40"/>
                <a:close/>
                <a:moveTo>
                  <a:pt x="f67" y="f68"/>
                </a:moveTo>
                <a:arcTo wR="f20" hR="f20" stAng="f36" swAng="f40"/>
              </a:path>
            </a:pathLst>
          </a:custGeom>
          <a:noFill/>
          <a:ln w="0">
            <a:solidFill>
              <a:srgbClr val="FF3333"/>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pic>
        <p:nvPicPr>
          <p:cNvPr id="35" name="図 34" descr="テキスト, 手紙&#10;&#10;自動的に生成された説明">
            <a:extLst>
              <a:ext uri="{FF2B5EF4-FFF2-40B4-BE49-F238E27FC236}">
                <a16:creationId xmlns:a16="http://schemas.microsoft.com/office/drawing/2014/main" id="{43CF5ABF-3EA3-4B2D-B821-47896A8261DE}"/>
              </a:ext>
            </a:extLst>
          </p:cNvPr>
          <p:cNvPicPr>
            <a:picLocks noChangeAspect="1"/>
          </p:cNvPicPr>
          <p:nvPr/>
        </p:nvPicPr>
        <p:blipFill rotWithShape="1">
          <a:blip r:embed="rId4">
            <a:extLst>
              <a:ext uri="{28A0092B-C50C-407E-A947-70E740481C1C}">
                <a14:useLocalDpi xmlns:a14="http://schemas.microsoft.com/office/drawing/2010/main" val="0"/>
              </a:ext>
            </a:extLst>
          </a:blip>
          <a:srcRect l="23562" t="11269" r="72410" b="78046"/>
          <a:stretch/>
        </p:blipFill>
        <p:spPr>
          <a:xfrm>
            <a:off x="436095" y="3150347"/>
            <a:ext cx="247134" cy="201747"/>
          </a:xfrm>
          <a:prstGeom prst="rect">
            <a:avLst/>
          </a:prstGeom>
        </p:spPr>
      </p:pic>
      <p:pic>
        <p:nvPicPr>
          <p:cNvPr id="36" name="図 35" descr="テキスト, 手紙&#10;&#10;自動的に生成された説明">
            <a:extLst>
              <a:ext uri="{FF2B5EF4-FFF2-40B4-BE49-F238E27FC236}">
                <a16:creationId xmlns:a16="http://schemas.microsoft.com/office/drawing/2014/main" id="{4FB3371D-6118-49AF-9FFF-19F10F1C852B}"/>
              </a:ext>
            </a:extLst>
          </p:cNvPr>
          <p:cNvPicPr>
            <a:picLocks noChangeAspect="1"/>
          </p:cNvPicPr>
          <p:nvPr/>
        </p:nvPicPr>
        <p:blipFill rotWithShape="1">
          <a:blip r:embed="rId4">
            <a:extLst>
              <a:ext uri="{28A0092B-C50C-407E-A947-70E740481C1C}">
                <a14:useLocalDpi xmlns:a14="http://schemas.microsoft.com/office/drawing/2010/main" val="0"/>
              </a:ext>
            </a:extLst>
          </a:blip>
          <a:srcRect l="17392" t="10149" r="78160" b="77746"/>
          <a:stretch/>
        </p:blipFill>
        <p:spPr>
          <a:xfrm>
            <a:off x="67847" y="2860520"/>
            <a:ext cx="272903" cy="228557"/>
          </a:xfrm>
          <a:prstGeom prst="rect">
            <a:avLst/>
          </a:prstGeom>
        </p:spPr>
      </p:pic>
      <p:pic>
        <p:nvPicPr>
          <p:cNvPr id="37" name="図 36" descr="テキスト, 手紙&#10;&#10;自動的に生成された説明">
            <a:extLst>
              <a:ext uri="{FF2B5EF4-FFF2-40B4-BE49-F238E27FC236}">
                <a16:creationId xmlns:a16="http://schemas.microsoft.com/office/drawing/2014/main" id="{51AED7D9-A528-4429-8EB6-EFD3601C97D1}"/>
              </a:ext>
            </a:extLst>
          </p:cNvPr>
          <p:cNvPicPr>
            <a:picLocks noChangeAspect="1"/>
          </p:cNvPicPr>
          <p:nvPr/>
        </p:nvPicPr>
        <p:blipFill rotWithShape="1">
          <a:blip r:embed="rId4">
            <a:extLst>
              <a:ext uri="{28A0092B-C50C-407E-A947-70E740481C1C}">
                <a14:useLocalDpi xmlns:a14="http://schemas.microsoft.com/office/drawing/2010/main" val="0"/>
              </a:ext>
            </a:extLst>
          </a:blip>
          <a:srcRect l="11409" t="11128" r="84865" b="77746"/>
          <a:stretch/>
        </p:blipFill>
        <p:spPr>
          <a:xfrm>
            <a:off x="717617" y="2873936"/>
            <a:ext cx="228600" cy="210065"/>
          </a:xfrm>
          <a:prstGeom prst="rect">
            <a:avLst/>
          </a:prstGeom>
        </p:spPr>
      </p:pic>
      <p:pic>
        <p:nvPicPr>
          <p:cNvPr id="38" name="図 37">
            <a:extLst>
              <a:ext uri="{FF2B5EF4-FFF2-40B4-BE49-F238E27FC236}">
                <a16:creationId xmlns:a16="http://schemas.microsoft.com/office/drawing/2014/main" id="{B6518EBE-5123-44E2-9B1F-03E43D8E4F4B}"/>
              </a:ext>
            </a:extLst>
          </p:cNvPr>
          <p:cNvPicPr>
            <a:picLocks noChangeAspect="1"/>
          </p:cNvPicPr>
          <p:nvPr/>
        </p:nvPicPr>
        <p:blipFill>
          <a:blip r:embed="rId5">
            <a:lum/>
            <a:alphaModFix/>
          </a:blip>
          <a:srcRect/>
          <a:stretch>
            <a:fillRect/>
          </a:stretch>
        </p:blipFill>
        <p:spPr>
          <a:xfrm>
            <a:off x="307065" y="2844217"/>
            <a:ext cx="413840" cy="298312"/>
          </a:xfrm>
          <a:prstGeom prst="rect">
            <a:avLst/>
          </a:prstGeom>
          <a:noFill/>
          <a:ln>
            <a:noFill/>
          </a:ln>
        </p:spPr>
      </p:pic>
      <p:sp>
        <p:nvSpPr>
          <p:cNvPr id="55" name="テキスト ボックス 54">
            <a:extLst>
              <a:ext uri="{FF2B5EF4-FFF2-40B4-BE49-F238E27FC236}">
                <a16:creationId xmlns:a16="http://schemas.microsoft.com/office/drawing/2014/main" id="{1C655000-DA31-4C85-82FD-DFFCF3EC99FB}"/>
              </a:ext>
            </a:extLst>
          </p:cNvPr>
          <p:cNvSpPr txBox="1"/>
          <p:nvPr/>
        </p:nvSpPr>
        <p:spPr>
          <a:xfrm>
            <a:off x="6502057" y="4064503"/>
            <a:ext cx="2709501"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Young</a:t>
            </a:r>
            <a:r>
              <a:rPr lang="ja-JP" altLang="en-US" sz="2000" dirty="0">
                <a:latin typeface="Liberation Sans" pitchFamily="18"/>
                <a:ea typeface="ＭＳ Ｐゴシック" pitchFamily="2"/>
                <a:cs typeface="Arial" pitchFamily="2"/>
              </a:rPr>
              <a:t>率を考慮した</a:t>
            </a:r>
            <a:endParaRPr lang="en-US" altLang="ja-JP" sz="2000" dirty="0">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断面の平均回転を拘束</a:t>
            </a:r>
            <a:endParaRPr lang="ja-JP" sz="2000" b="0" i="0" u="none" strike="noStrike" kern="1200" cap="none" dirty="0">
              <a:ln>
                <a:noFill/>
              </a:ln>
              <a:latin typeface="Liberation Sans" pitchFamily="18"/>
              <a:ea typeface="ＭＳ Ｐゴシック" pitchFamily="2"/>
              <a:cs typeface="Arial" pitchFamily="2"/>
            </a:endParaRPr>
          </a:p>
        </p:txBody>
      </p:sp>
      <p:sp>
        <p:nvSpPr>
          <p:cNvPr id="2" name="正方形/長方形 1">
            <a:extLst>
              <a:ext uri="{FF2B5EF4-FFF2-40B4-BE49-F238E27FC236}">
                <a16:creationId xmlns:a16="http://schemas.microsoft.com/office/drawing/2014/main" id="{EC175FB8-EE26-4710-A748-EC4428577D46}"/>
              </a:ext>
            </a:extLst>
          </p:cNvPr>
          <p:cNvSpPr/>
          <p:nvPr/>
        </p:nvSpPr>
        <p:spPr>
          <a:xfrm>
            <a:off x="6562725" y="4065530"/>
            <a:ext cx="2562225" cy="7224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直線矢印コネクタ 58">
            <a:extLst>
              <a:ext uri="{FF2B5EF4-FFF2-40B4-BE49-F238E27FC236}">
                <a16:creationId xmlns:a16="http://schemas.microsoft.com/office/drawing/2014/main" id="{F063F22B-51C4-4826-B9EB-A450A2C32611}"/>
              </a:ext>
            </a:extLst>
          </p:cNvPr>
          <p:cNvCxnSpPr/>
          <p:nvPr/>
        </p:nvCxnSpPr>
        <p:spPr>
          <a:xfrm>
            <a:off x="684130" y="1161535"/>
            <a:ext cx="381233"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3" name="グラフィックス 2">
            <a:extLst>
              <a:ext uri="{FF2B5EF4-FFF2-40B4-BE49-F238E27FC236}">
                <a16:creationId xmlns:a16="http://schemas.microsoft.com/office/drawing/2014/main" id="{333EF23E-87E5-4AD2-9B2B-3E2B14F0BF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3708" y="5349170"/>
            <a:ext cx="4367092" cy="1376646"/>
          </a:xfrm>
          <a:prstGeom prst="rect">
            <a:avLst/>
          </a:prstGeom>
        </p:spPr>
      </p:pic>
      <p:sp>
        <p:nvSpPr>
          <p:cNvPr id="34" name="テキスト ボックス 33">
            <a:extLst>
              <a:ext uri="{FF2B5EF4-FFF2-40B4-BE49-F238E27FC236}">
                <a16:creationId xmlns:a16="http://schemas.microsoft.com/office/drawing/2014/main" id="{04671747-9C61-48E6-891B-6725446B703D}"/>
              </a:ext>
            </a:extLst>
          </p:cNvPr>
          <p:cNvSpPr txBox="1"/>
          <p:nvPr/>
        </p:nvSpPr>
        <p:spPr>
          <a:xfrm>
            <a:off x="115501" y="4859509"/>
            <a:ext cx="95119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軸変形</a:t>
            </a:r>
            <a:endParaRPr lang="ja-JP" sz="2000" b="0" i="0" u="none" strike="noStrike" kern="1200" cap="none" dirty="0">
              <a:ln>
                <a:noFill/>
              </a:ln>
              <a:latin typeface="Liberation Sans" pitchFamily="18"/>
              <a:ea typeface="ＭＳ Ｐゴシック" pitchFamily="2"/>
              <a:cs typeface="Arial" pitchFamily="2"/>
            </a:endParaRPr>
          </a:p>
        </p:txBody>
      </p:sp>
      <p:pic>
        <p:nvPicPr>
          <p:cNvPr id="5" name="グラフィックス 4">
            <a:extLst>
              <a:ext uri="{FF2B5EF4-FFF2-40B4-BE49-F238E27FC236}">
                <a16:creationId xmlns:a16="http://schemas.microsoft.com/office/drawing/2014/main" id="{C6507209-BE83-40ED-9AE3-8F7907306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3515" y="1979711"/>
            <a:ext cx="4706244" cy="1525514"/>
          </a:xfrm>
          <a:prstGeom prst="rect">
            <a:avLst/>
          </a:prstGeom>
        </p:spPr>
      </p:pic>
      <p:pic>
        <p:nvPicPr>
          <p:cNvPr id="6" name="グラフィックス 5">
            <a:extLst>
              <a:ext uri="{FF2B5EF4-FFF2-40B4-BE49-F238E27FC236}">
                <a16:creationId xmlns:a16="http://schemas.microsoft.com/office/drawing/2014/main" id="{3D74CB66-7D7A-44E6-ACFF-57233A88A5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42666" y="3888738"/>
            <a:ext cx="2273357" cy="1445704"/>
          </a:xfrm>
          <a:prstGeom prst="rect">
            <a:avLst/>
          </a:prstGeom>
        </p:spPr>
      </p:pic>
      <p:pic>
        <p:nvPicPr>
          <p:cNvPr id="7" name="グラフィックス 6">
            <a:extLst>
              <a:ext uri="{FF2B5EF4-FFF2-40B4-BE49-F238E27FC236}">
                <a16:creationId xmlns:a16="http://schemas.microsoft.com/office/drawing/2014/main" id="{91014288-DA52-4579-8441-0275A32F3B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05402" y="5454410"/>
            <a:ext cx="1372838" cy="1172093"/>
          </a:xfrm>
          <a:prstGeom prst="rect">
            <a:avLst/>
          </a:prstGeom>
        </p:spPr>
      </p:pic>
      <p:sp>
        <p:nvSpPr>
          <p:cNvPr id="41" name="CustomShape 2">
            <a:extLst>
              <a:ext uri="{FF2B5EF4-FFF2-40B4-BE49-F238E27FC236}">
                <a16:creationId xmlns:a16="http://schemas.microsoft.com/office/drawing/2014/main" id="{C24D609A-DD80-462A-8ABC-F8E9D9FE9FEF}"/>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25/12</a:t>
            </a:r>
          </a:p>
        </p:txBody>
      </p:sp>
    </p:spTree>
    <p:extLst>
      <p:ext uri="{BB962C8B-B14F-4D97-AF65-F5344CB8AC3E}">
        <p14:creationId xmlns:p14="http://schemas.microsoft.com/office/powerpoint/2010/main" val="279572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図形&#10;&#10;自動的に生成された説明">
            <a:extLst>
              <a:ext uri="{FF2B5EF4-FFF2-40B4-BE49-F238E27FC236}">
                <a16:creationId xmlns:a16="http://schemas.microsoft.com/office/drawing/2014/main" id="{5AED9529-FF11-4ADA-92B2-982243F256D4}"/>
              </a:ext>
            </a:extLst>
          </p:cNvPr>
          <p:cNvPicPr>
            <a:picLocks noChangeAspect="1"/>
          </p:cNvPicPr>
          <p:nvPr/>
        </p:nvPicPr>
        <p:blipFill rotWithShape="1">
          <a:blip r:embed="rId3">
            <a:extLst>
              <a:ext uri="{28A0092B-C50C-407E-A947-70E740481C1C}">
                <a14:useLocalDpi xmlns:a14="http://schemas.microsoft.com/office/drawing/2010/main" val="0"/>
              </a:ext>
            </a:extLst>
          </a:blip>
          <a:srcRect l="29468" t="7306" r="29263" b="8387"/>
          <a:stretch/>
        </p:blipFill>
        <p:spPr>
          <a:xfrm>
            <a:off x="6702160" y="3159122"/>
            <a:ext cx="2331880" cy="2852110"/>
          </a:xfrm>
          <a:prstGeom prst="rect">
            <a:avLst/>
          </a:prstGeom>
        </p:spPr>
      </p:pic>
      <p:pic>
        <p:nvPicPr>
          <p:cNvPr id="57" name="図 56" descr="図形, 四角形&#10;&#10;自動的に生成された説明">
            <a:extLst>
              <a:ext uri="{FF2B5EF4-FFF2-40B4-BE49-F238E27FC236}">
                <a16:creationId xmlns:a16="http://schemas.microsoft.com/office/drawing/2014/main" id="{119E0E53-1A9A-4D7A-9FD2-AF43D949B0A0}"/>
              </a:ext>
            </a:extLst>
          </p:cNvPr>
          <p:cNvPicPr>
            <a:picLocks noChangeAspect="1"/>
          </p:cNvPicPr>
          <p:nvPr/>
        </p:nvPicPr>
        <p:blipFill rotWithShape="1">
          <a:blip r:embed="rId4">
            <a:extLst>
              <a:ext uri="{28A0092B-C50C-407E-A947-70E740481C1C}">
                <a14:useLocalDpi xmlns:a14="http://schemas.microsoft.com/office/drawing/2010/main" val="0"/>
              </a:ext>
            </a:extLst>
          </a:blip>
          <a:srcRect l="27078" t="6260" r="27359" b="7338"/>
          <a:stretch/>
        </p:blipFill>
        <p:spPr>
          <a:xfrm>
            <a:off x="203583" y="3180726"/>
            <a:ext cx="2490914" cy="2828190"/>
          </a:xfrm>
          <a:prstGeom prst="rect">
            <a:avLst/>
          </a:prstGeom>
        </p:spPr>
      </p:pic>
      <p:pic>
        <p:nvPicPr>
          <p:cNvPr id="33" name="図 32" descr="テキスト, 手紙&#10;&#10;自動的に生成された説明">
            <a:extLst>
              <a:ext uri="{FF2B5EF4-FFF2-40B4-BE49-F238E27FC236}">
                <a16:creationId xmlns:a16="http://schemas.microsoft.com/office/drawing/2014/main" id="{98BBBA16-BF45-4508-A7D1-2F5B52DE0524}"/>
              </a:ext>
            </a:extLst>
          </p:cNvPr>
          <p:cNvPicPr>
            <a:picLocks noChangeAspect="1"/>
          </p:cNvPicPr>
          <p:nvPr/>
        </p:nvPicPr>
        <p:blipFill rotWithShape="1">
          <a:blip r:embed="rId5">
            <a:extLst>
              <a:ext uri="{28A0092B-C50C-407E-A947-70E740481C1C}">
                <a14:useLocalDpi xmlns:a14="http://schemas.microsoft.com/office/drawing/2010/main" val="0"/>
              </a:ext>
            </a:extLst>
          </a:blip>
          <a:srcRect l="11409" t="11128" r="84865" b="77746"/>
          <a:stretch/>
        </p:blipFill>
        <p:spPr>
          <a:xfrm>
            <a:off x="5880697" y="1567593"/>
            <a:ext cx="228600" cy="210065"/>
          </a:xfrm>
          <a:prstGeom prst="rect">
            <a:avLst/>
          </a:prstGeom>
        </p:spPr>
      </p:pic>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4419533"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代表体積要素（均質断面）</a:t>
            </a:r>
            <a:endParaRPr lang="en-US" sz="2800" spc="-1" dirty="0">
              <a:latin typeface="Arial"/>
            </a:endParaRPr>
          </a:p>
        </p:txBody>
      </p:sp>
      <p:pic>
        <p:nvPicPr>
          <p:cNvPr id="9" name="図 8" descr="テキスト, 手紙&#10;&#10;自動的に生成された説明">
            <a:extLst>
              <a:ext uri="{FF2B5EF4-FFF2-40B4-BE49-F238E27FC236}">
                <a16:creationId xmlns:a16="http://schemas.microsoft.com/office/drawing/2014/main" id="{59F6C5D1-863D-47B3-993D-3F157EC9A82A}"/>
              </a:ext>
            </a:extLst>
          </p:cNvPr>
          <p:cNvPicPr>
            <a:picLocks noChangeAspect="1"/>
          </p:cNvPicPr>
          <p:nvPr/>
        </p:nvPicPr>
        <p:blipFill rotWithShape="1">
          <a:blip r:embed="rId5">
            <a:extLst>
              <a:ext uri="{28A0092B-C50C-407E-A947-70E740481C1C}">
                <a14:useLocalDpi xmlns:a14="http://schemas.microsoft.com/office/drawing/2010/main" val="0"/>
              </a:ext>
            </a:extLst>
          </a:blip>
          <a:srcRect l="23562" t="11269" r="72410" b="78046"/>
          <a:stretch/>
        </p:blipFill>
        <p:spPr>
          <a:xfrm>
            <a:off x="4990882" y="2628423"/>
            <a:ext cx="247134" cy="201747"/>
          </a:xfrm>
          <a:prstGeom prst="rect">
            <a:avLst/>
          </a:prstGeom>
        </p:spPr>
      </p:pic>
      <p:pic>
        <p:nvPicPr>
          <p:cNvPr id="10" name="図 9" descr="テキスト, 手紙&#10;&#10;自動的に生成された説明">
            <a:extLst>
              <a:ext uri="{FF2B5EF4-FFF2-40B4-BE49-F238E27FC236}">
                <a16:creationId xmlns:a16="http://schemas.microsoft.com/office/drawing/2014/main" id="{8C32D855-E260-4F68-BF10-B101946EE12A}"/>
              </a:ext>
            </a:extLst>
          </p:cNvPr>
          <p:cNvPicPr>
            <a:picLocks noChangeAspect="1"/>
          </p:cNvPicPr>
          <p:nvPr/>
        </p:nvPicPr>
        <p:blipFill rotWithShape="1">
          <a:blip r:embed="rId5">
            <a:extLst>
              <a:ext uri="{28A0092B-C50C-407E-A947-70E740481C1C}">
                <a14:useLocalDpi xmlns:a14="http://schemas.microsoft.com/office/drawing/2010/main" val="0"/>
              </a:ext>
            </a:extLst>
          </a:blip>
          <a:srcRect l="17392" t="10149" r="78160" b="77746"/>
          <a:stretch/>
        </p:blipFill>
        <p:spPr>
          <a:xfrm>
            <a:off x="4622634" y="2338596"/>
            <a:ext cx="272903" cy="228557"/>
          </a:xfrm>
          <a:prstGeom prst="rect">
            <a:avLst/>
          </a:prstGeom>
        </p:spPr>
      </p:pic>
      <p:pic>
        <p:nvPicPr>
          <p:cNvPr id="11" name="図 10" descr="テキスト, 手紙&#10;&#10;自動的に生成された説明">
            <a:extLst>
              <a:ext uri="{FF2B5EF4-FFF2-40B4-BE49-F238E27FC236}">
                <a16:creationId xmlns:a16="http://schemas.microsoft.com/office/drawing/2014/main" id="{CCA5DB8F-0D30-4C73-A180-6FBFB8404E7D}"/>
              </a:ext>
            </a:extLst>
          </p:cNvPr>
          <p:cNvPicPr>
            <a:picLocks noChangeAspect="1"/>
          </p:cNvPicPr>
          <p:nvPr/>
        </p:nvPicPr>
        <p:blipFill rotWithShape="1">
          <a:blip r:embed="rId5">
            <a:extLst>
              <a:ext uri="{28A0092B-C50C-407E-A947-70E740481C1C}">
                <a14:useLocalDpi xmlns:a14="http://schemas.microsoft.com/office/drawing/2010/main" val="0"/>
              </a:ext>
            </a:extLst>
          </a:blip>
          <a:srcRect l="11409" t="11128" r="84865" b="77746"/>
          <a:stretch/>
        </p:blipFill>
        <p:spPr>
          <a:xfrm>
            <a:off x="5272404" y="2352012"/>
            <a:ext cx="228600" cy="210065"/>
          </a:xfrm>
          <a:prstGeom prst="rect">
            <a:avLst/>
          </a:prstGeom>
        </p:spPr>
      </p:pic>
      <p:pic>
        <p:nvPicPr>
          <p:cNvPr id="12" name="図 11">
            <a:extLst>
              <a:ext uri="{FF2B5EF4-FFF2-40B4-BE49-F238E27FC236}">
                <a16:creationId xmlns:a16="http://schemas.microsoft.com/office/drawing/2014/main" id="{B7437F50-EF1B-40FE-80DA-566C62A95CA7}"/>
              </a:ext>
            </a:extLst>
          </p:cNvPr>
          <p:cNvPicPr>
            <a:picLocks noChangeAspect="1"/>
          </p:cNvPicPr>
          <p:nvPr/>
        </p:nvPicPr>
        <p:blipFill>
          <a:blip r:embed="rId6">
            <a:lum/>
            <a:alphaModFix/>
          </a:blip>
          <a:srcRect/>
          <a:stretch>
            <a:fillRect/>
          </a:stretch>
        </p:blipFill>
        <p:spPr>
          <a:xfrm>
            <a:off x="4861852" y="2322293"/>
            <a:ext cx="413840" cy="298312"/>
          </a:xfrm>
          <a:prstGeom prst="rect">
            <a:avLst/>
          </a:prstGeom>
          <a:noFill/>
          <a:ln>
            <a:noFill/>
          </a:ln>
        </p:spPr>
      </p:pic>
      <p:sp>
        <p:nvSpPr>
          <p:cNvPr id="13" name="Line 1">
            <a:extLst>
              <a:ext uri="{FF2B5EF4-FFF2-40B4-BE49-F238E27FC236}">
                <a16:creationId xmlns:a16="http://schemas.microsoft.com/office/drawing/2014/main" id="{4F174A34-889B-4DF9-95C0-A021FE2D7336}"/>
              </a:ext>
            </a:extLst>
          </p:cNvPr>
          <p:cNvSpPr/>
          <p:nvPr/>
        </p:nvSpPr>
        <p:spPr>
          <a:xfrm>
            <a:off x="0" y="1615601"/>
            <a:ext cx="2792715" cy="1340252"/>
          </a:xfrm>
          <a:prstGeom prst="line">
            <a:avLst/>
          </a:prstGeom>
          <a:ln w="19050">
            <a:solidFill>
              <a:schemeClr val="tx1"/>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95D2E01F-4574-49E4-9C22-B203CD718887}"/>
                  </a:ext>
                </a:extLst>
              </p:cNvPr>
              <p:cNvSpPr txBox="1"/>
              <p:nvPr/>
            </p:nvSpPr>
            <p:spPr>
              <a:xfrm>
                <a:off x="2785869" y="549743"/>
                <a:ext cx="3780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𝛾</m:t>
                          </m:r>
                        </m:e>
                        <m:sub>
                          <m:r>
                            <a:rPr kumimoji="1" lang="en-US" altLang="ja-JP" b="0" i="1" smtClean="0">
                              <a:latin typeface="Cambria Math" panose="02040503050406030204" pitchFamily="18" charset="0"/>
                            </a:rPr>
                            <m:t>13</m:t>
                          </m:r>
                        </m:sub>
                      </m:sSub>
                    </m:oMath>
                  </m:oMathPara>
                </a14:m>
                <a:endParaRPr kumimoji="1" lang="ja-JP" altLang="en-US" dirty="0"/>
              </a:p>
            </p:txBody>
          </p:sp>
        </mc:Choice>
        <mc:Fallback xmlns="">
          <p:sp>
            <p:nvSpPr>
              <p:cNvPr id="2" name="テキスト ボックス 1">
                <a:extLst>
                  <a:ext uri="{FF2B5EF4-FFF2-40B4-BE49-F238E27FC236}">
                    <a16:creationId xmlns:a16="http://schemas.microsoft.com/office/drawing/2014/main" id="{95D2E01F-4574-49E4-9C22-B203CD718887}"/>
                  </a:ext>
                </a:extLst>
              </p:cNvPr>
              <p:cNvSpPr txBox="1">
                <a:spLocks noRot="1" noChangeAspect="1" noMove="1" noResize="1" noEditPoints="1" noAdjustHandles="1" noChangeArrowheads="1" noChangeShapeType="1" noTextEdit="1"/>
              </p:cNvSpPr>
              <p:nvPr/>
            </p:nvSpPr>
            <p:spPr>
              <a:xfrm>
                <a:off x="2785869" y="549743"/>
                <a:ext cx="378052" cy="276999"/>
              </a:xfrm>
              <a:prstGeom prst="rect">
                <a:avLst/>
              </a:prstGeom>
              <a:blipFill>
                <a:blip r:embed="rId7"/>
                <a:stretch>
                  <a:fillRect l="-12903" r="-3226" b="-239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F08E10AF-1E60-40EA-B702-2C46B74159B0}"/>
                  </a:ext>
                </a:extLst>
              </p:cNvPr>
              <p:cNvSpPr txBox="1"/>
              <p:nvPr/>
            </p:nvSpPr>
            <p:spPr>
              <a:xfrm>
                <a:off x="2701860" y="2617005"/>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16" name="テキスト ボックス 15">
                <a:extLst>
                  <a:ext uri="{FF2B5EF4-FFF2-40B4-BE49-F238E27FC236}">
                    <a16:creationId xmlns:a16="http://schemas.microsoft.com/office/drawing/2014/main" id="{F08E10AF-1E60-40EA-B702-2C46B74159B0}"/>
                  </a:ext>
                </a:extLst>
              </p:cNvPr>
              <p:cNvSpPr txBox="1">
                <a:spLocks noRot="1" noChangeAspect="1" noMove="1" noResize="1" noEditPoints="1" noAdjustHandles="1" noChangeArrowheads="1" noChangeShapeType="1" noTextEdit="1"/>
              </p:cNvSpPr>
              <p:nvPr/>
            </p:nvSpPr>
            <p:spPr>
              <a:xfrm>
                <a:off x="2701860" y="2617005"/>
                <a:ext cx="192360" cy="276999"/>
              </a:xfrm>
              <a:prstGeom prst="rect">
                <a:avLst/>
              </a:prstGeom>
              <a:blipFill>
                <a:blip r:embed="rId8"/>
                <a:stretch>
                  <a:fillRect l="-25000" r="-25000"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8C85F87E-E8AF-4983-AAB2-9E16CE4278F8}"/>
                  </a:ext>
                </a:extLst>
              </p:cNvPr>
              <p:cNvSpPr txBox="1"/>
              <p:nvPr/>
            </p:nvSpPr>
            <p:spPr>
              <a:xfrm>
                <a:off x="3991952" y="4829127"/>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8C85F87E-E8AF-4983-AAB2-9E16CE4278F8}"/>
                  </a:ext>
                </a:extLst>
              </p:cNvPr>
              <p:cNvSpPr txBox="1">
                <a:spLocks noRot="1" noChangeAspect="1" noMove="1" noResize="1" noEditPoints="1" noAdjustHandles="1" noChangeArrowheads="1" noChangeShapeType="1" noTextEdit="1"/>
              </p:cNvSpPr>
              <p:nvPr/>
            </p:nvSpPr>
            <p:spPr>
              <a:xfrm>
                <a:off x="3991952" y="4829127"/>
                <a:ext cx="192360" cy="276999"/>
              </a:xfrm>
              <a:prstGeom prst="rect">
                <a:avLst/>
              </a:prstGeom>
              <a:blipFill>
                <a:blip r:embed="rId9"/>
                <a:stretch>
                  <a:fillRect l="-29032" r="-25806" b="-8696"/>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FF735E61-4DBD-4ED9-B4FF-3DC072C50413}"/>
              </a:ext>
            </a:extLst>
          </p:cNvPr>
          <p:cNvSpPr txBox="1"/>
          <p:nvPr/>
        </p:nvSpPr>
        <p:spPr>
          <a:xfrm>
            <a:off x="5011417" y="1446960"/>
            <a:ext cx="3989772"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sp>
        <p:nvSpPr>
          <p:cNvPr id="36" name="テキスト ボックス 35">
            <a:extLst>
              <a:ext uri="{FF2B5EF4-FFF2-40B4-BE49-F238E27FC236}">
                <a16:creationId xmlns:a16="http://schemas.microsoft.com/office/drawing/2014/main" id="{71338951-FF9C-49EE-A67F-A3414245534B}"/>
              </a:ext>
            </a:extLst>
          </p:cNvPr>
          <p:cNvSpPr txBox="1"/>
          <p:nvPr/>
        </p:nvSpPr>
        <p:spPr>
          <a:xfrm>
            <a:off x="504580" y="5905152"/>
            <a:ext cx="381409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sp>
        <p:nvSpPr>
          <p:cNvPr id="66" name="テキスト ボックス 65">
            <a:extLst>
              <a:ext uri="{FF2B5EF4-FFF2-40B4-BE49-F238E27FC236}">
                <a16:creationId xmlns:a16="http://schemas.microsoft.com/office/drawing/2014/main" id="{9BB65616-3627-479D-A322-7F2F6337FAE8}"/>
              </a:ext>
            </a:extLst>
          </p:cNvPr>
          <p:cNvSpPr txBox="1"/>
          <p:nvPr/>
        </p:nvSpPr>
        <p:spPr>
          <a:xfrm>
            <a:off x="505639" y="6249018"/>
            <a:ext cx="381409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pic>
        <p:nvPicPr>
          <p:cNvPr id="67" name="図 66" descr="テキスト, 手紙&#10;&#10;自動的に生成された説明">
            <a:extLst>
              <a:ext uri="{FF2B5EF4-FFF2-40B4-BE49-F238E27FC236}">
                <a16:creationId xmlns:a16="http://schemas.microsoft.com/office/drawing/2014/main" id="{20E3BD93-9E32-4891-9F3E-F087C61F4B2B}"/>
              </a:ext>
            </a:extLst>
          </p:cNvPr>
          <p:cNvPicPr>
            <a:picLocks noChangeAspect="1"/>
          </p:cNvPicPr>
          <p:nvPr/>
        </p:nvPicPr>
        <p:blipFill rotWithShape="1">
          <a:blip r:embed="rId5">
            <a:extLst>
              <a:ext uri="{28A0092B-C50C-407E-A947-70E740481C1C}">
                <a14:useLocalDpi xmlns:a14="http://schemas.microsoft.com/office/drawing/2010/main" val="0"/>
              </a:ext>
            </a:extLst>
          </a:blip>
          <a:srcRect l="17392" t="10149" r="78160" b="77746"/>
          <a:stretch/>
        </p:blipFill>
        <p:spPr>
          <a:xfrm>
            <a:off x="1331068" y="6011982"/>
            <a:ext cx="272903" cy="228557"/>
          </a:xfrm>
          <a:prstGeom prst="rect">
            <a:avLst/>
          </a:prstGeom>
        </p:spPr>
      </p:pic>
      <p:pic>
        <p:nvPicPr>
          <p:cNvPr id="68" name="図 67" descr="テキスト, 手紙&#10;&#10;自動的に生成された説明">
            <a:extLst>
              <a:ext uri="{FF2B5EF4-FFF2-40B4-BE49-F238E27FC236}">
                <a16:creationId xmlns:a16="http://schemas.microsoft.com/office/drawing/2014/main" id="{6AB19C1E-7A3A-4189-B433-CC913F8DB74E}"/>
              </a:ext>
            </a:extLst>
          </p:cNvPr>
          <p:cNvPicPr>
            <a:picLocks noChangeAspect="1"/>
          </p:cNvPicPr>
          <p:nvPr/>
        </p:nvPicPr>
        <p:blipFill rotWithShape="1">
          <a:blip r:embed="rId5">
            <a:extLst>
              <a:ext uri="{28A0092B-C50C-407E-A947-70E740481C1C}">
                <a14:useLocalDpi xmlns:a14="http://schemas.microsoft.com/office/drawing/2010/main" val="0"/>
              </a:ext>
            </a:extLst>
          </a:blip>
          <a:srcRect l="23562" t="11269" r="72410" b="78046"/>
          <a:stretch/>
        </p:blipFill>
        <p:spPr>
          <a:xfrm>
            <a:off x="1342182" y="6378695"/>
            <a:ext cx="247134" cy="201747"/>
          </a:xfrm>
          <a:prstGeom prst="rect">
            <a:avLst/>
          </a:prstGeom>
        </p:spPr>
      </p:pic>
      <p:sp>
        <p:nvSpPr>
          <p:cNvPr id="73" name="テキスト ボックス 72">
            <a:extLst>
              <a:ext uri="{FF2B5EF4-FFF2-40B4-BE49-F238E27FC236}">
                <a16:creationId xmlns:a16="http://schemas.microsoft.com/office/drawing/2014/main" id="{BF996E4B-2DCB-4B98-A650-CA2C8CFAB013}"/>
              </a:ext>
            </a:extLst>
          </p:cNvPr>
          <p:cNvSpPr txBox="1"/>
          <p:nvPr/>
        </p:nvSpPr>
        <p:spPr>
          <a:xfrm>
            <a:off x="4841014" y="780781"/>
            <a:ext cx="941196"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sz="2000" b="0" i="0" u="none" strike="noStrike" kern="1200" cap="none" dirty="0">
                <a:ln>
                  <a:noFill/>
                </a:ln>
                <a:latin typeface="Liberation Sans" pitchFamily="18"/>
                <a:ea typeface="ＭＳ Ｐゴシック" pitchFamily="2"/>
                <a:cs typeface="Arial" pitchFamily="2"/>
              </a:rPr>
              <a:t>せん断</a:t>
            </a:r>
          </a:p>
        </p:txBody>
      </p:sp>
      <p:sp>
        <p:nvSpPr>
          <p:cNvPr id="74" name="テキスト ボックス 73">
            <a:extLst>
              <a:ext uri="{FF2B5EF4-FFF2-40B4-BE49-F238E27FC236}">
                <a16:creationId xmlns:a16="http://schemas.microsoft.com/office/drawing/2014/main" id="{646BA2D3-7338-4B24-8ED4-9F4744056C3A}"/>
              </a:ext>
            </a:extLst>
          </p:cNvPr>
          <p:cNvSpPr txBox="1"/>
          <p:nvPr/>
        </p:nvSpPr>
        <p:spPr>
          <a:xfrm>
            <a:off x="203583" y="2482483"/>
            <a:ext cx="689717"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sz="2000" b="0" i="0" u="none" strike="noStrike" kern="1200" cap="none" dirty="0">
                <a:ln>
                  <a:noFill/>
                </a:ln>
                <a:latin typeface="Liberation Sans" pitchFamily="18"/>
                <a:ea typeface="ＭＳ Ｐゴシック" pitchFamily="2"/>
                <a:cs typeface="Arial" pitchFamily="2"/>
              </a:rPr>
              <a:t>曲げ</a:t>
            </a:r>
          </a:p>
        </p:txBody>
      </p:sp>
      <p:sp>
        <p:nvSpPr>
          <p:cNvPr id="76" name="テキスト ボックス 75">
            <a:extLst>
              <a:ext uri="{FF2B5EF4-FFF2-40B4-BE49-F238E27FC236}">
                <a16:creationId xmlns:a16="http://schemas.microsoft.com/office/drawing/2014/main" id="{AD750098-C0CD-4B84-851D-4C4F81D02E41}"/>
              </a:ext>
            </a:extLst>
          </p:cNvPr>
          <p:cNvSpPr txBox="1"/>
          <p:nvPr/>
        </p:nvSpPr>
        <p:spPr>
          <a:xfrm>
            <a:off x="2792722" y="3009305"/>
            <a:ext cx="3811219" cy="1386298"/>
          </a:xfrm>
          <a:prstGeom prst="rect">
            <a:avLst/>
          </a:prstGeom>
          <a:solidFill>
            <a:schemeClr val="bg1"/>
          </a:solid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変形モードを含む断面積分を実行</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することで支配方程式を解くのに</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必要な</a:t>
            </a:r>
            <a:r>
              <a:rPr lang="ja-JP" altLang="en-US" sz="2000" dirty="0">
                <a:latin typeface="Liberation Sans" pitchFamily="18"/>
                <a:ea typeface="ＭＳ Ｐゴシック" pitchFamily="2"/>
                <a:cs typeface="Arial" pitchFamily="2"/>
              </a:rPr>
              <a:t>断面パラメタ</a:t>
            </a:r>
            <a:r>
              <a:rPr lang="ja-JP" altLang="en-US" sz="2000" b="0" i="0" u="none" strike="noStrike" kern="1200" cap="none" dirty="0">
                <a:ln>
                  <a:noFill/>
                </a:ln>
                <a:latin typeface="Liberation Sans" pitchFamily="18"/>
                <a:ea typeface="ＭＳ Ｐゴシック" pitchFamily="2"/>
                <a:cs typeface="Arial" pitchFamily="2"/>
              </a:rPr>
              <a:t>を求める</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endParaRPr lang="ja-JP" sz="2000" b="0" i="0" u="none" strike="noStrike" kern="1200" cap="none" dirty="0">
              <a:ln>
                <a:noFill/>
              </a:ln>
              <a:latin typeface="Liberation Sans" pitchFamily="18"/>
              <a:ea typeface="ＭＳ Ｐゴシック" pitchFamily="2"/>
              <a:cs typeface="Arial" pitchFamily="2"/>
            </a:endParaRPr>
          </a:p>
        </p:txBody>
      </p:sp>
      <p:sp>
        <p:nvSpPr>
          <p:cNvPr id="84" name="正方形/長方形 83">
            <a:extLst>
              <a:ext uri="{FF2B5EF4-FFF2-40B4-BE49-F238E27FC236}">
                <a16:creationId xmlns:a16="http://schemas.microsoft.com/office/drawing/2014/main" id="{867FDF58-4323-4D68-AB43-073CAFA5B537}"/>
              </a:ext>
            </a:extLst>
          </p:cNvPr>
          <p:cNvSpPr/>
          <p:nvPr/>
        </p:nvSpPr>
        <p:spPr>
          <a:xfrm>
            <a:off x="2792719" y="2948932"/>
            <a:ext cx="3811219" cy="123149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Line 1">
            <a:extLst>
              <a:ext uri="{FF2B5EF4-FFF2-40B4-BE49-F238E27FC236}">
                <a16:creationId xmlns:a16="http://schemas.microsoft.com/office/drawing/2014/main" id="{17240FF4-64D0-4855-AD55-C303A4556E34}"/>
              </a:ext>
            </a:extLst>
          </p:cNvPr>
          <p:cNvSpPr/>
          <p:nvPr/>
        </p:nvSpPr>
        <p:spPr>
          <a:xfrm flipV="1">
            <a:off x="6603938" y="1618946"/>
            <a:ext cx="2540062" cy="1340215"/>
          </a:xfrm>
          <a:prstGeom prst="line">
            <a:avLst/>
          </a:prstGeom>
          <a:ln w="19050">
            <a:solidFill>
              <a:schemeClr val="tx1"/>
            </a:solidFill>
          </a:ln>
        </p:spPr>
        <p:style>
          <a:lnRef idx="1">
            <a:schemeClr val="dk1"/>
          </a:lnRef>
          <a:fillRef idx="0">
            <a:schemeClr val="dk1"/>
          </a:fillRef>
          <a:effectRef idx="0">
            <a:schemeClr val="dk1"/>
          </a:effectRef>
          <a:fontRef idx="minor"/>
        </p:style>
      </p:sp>
      <p:sp>
        <p:nvSpPr>
          <p:cNvPr id="49" name="Line 1">
            <a:extLst>
              <a:ext uri="{FF2B5EF4-FFF2-40B4-BE49-F238E27FC236}">
                <a16:creationId xmlns:a16="http://schemas.microsoft.com/office/drawing/2014/main" id="{C05CCF87-6F28-4E12-A661-5B7043E04EA8}"/>
              </a:ext>
            </a:extLst>
          </p:cNvPr>
          <p:cNvSpPr/>
          <p:nvPr/>
        </p:nvSpPr>
        <p:spPr>
          <a:xfrm flipH="1">
            <a:off x="4739830" y="4197153"/>
            <a:ext cx="5039" cy="2660847"/>
          </a:xfrm>
          <a:prstGeom prst="line">
            <a:avLst/>
          </a:prstGeom>
          <a:ln w="19050">
            <a:solidFill>
              <a:schemeClr val="tx1"/>
            </a:solidFill>
          </a:ln>
        </p:spPr>
        <p:style>
          <a:lnRef idx="1">
            <a:schemeClr val="dk1"/>
          </a:lnRef>
          <a:fillRef idx="0">
            <a:schemeClr val="dk1"/>
          </a:fillRef>
          <a:effectRef idx="0">
            <a:schemeClr val="dk1"/>
          </a:effectRef>
          <a:fontRef idx="minor"/>
        </p:style>
      </p:sp>
      <p:sp>
        <p:nvSpPr>
          <p:cNvPr id="51" name="テキスト ボックス 50">
            <a:extLst>
              <a:ext uri="{FF2B5EF4-FFF2-40B4-BE49-F238E27FC236}">
                <a16:creationId xmlns:a16="http://schemas.microsoft.com/office/drawing/2014/main" id="{E24CC9C8-2457-4C75-B451-9DCD36949979}"/>
              </a:ext>
            </a:extLst>
          </p:cNvPr>
          <p:cNvSpPr txBox="1"/>
          <p:nvPr/>
        </p:nvSpPr>
        <p:spPr>
          <a:xfrm>
            <a:off x="8049990" y="2486830"/>
            <a:ext cx="951199"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軸変形</a:t>
            </a:r>
            <a:endParaRPr lang="ja-JP" sz="2000"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A7C18809-C652-4B07-AEDD-376673EBCA0A}"/>
                  </a:ext>
                </a:extLst>
              </p:cNvPr>
              <p:cNvSpPr txBox="1"/>
              <p:nvPr/>
            </p:nvSpPr>
            <p:spPr>
              <a:xfrm>
                <a:off x="5495491" y="4682813"/>
                <a:ext cx="953594"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𝜀</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𝜀</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56" name="テキスト ボックス 55">
                <a:extLst>
                  <a:ext uri="{FF2B5EF4-FFF2-40B4-BE49-F238E27FC236}">
                    <a16:creationId xmlns:a16="http://schemas.microsoft.com/office/drawing/2014/main" id="{A7C18809-C652-4B07-AEDD-376673EBCA0A}"/>
                  </a:ext>
                </a:extLst>
              </p:cNvPr>
              <p:cNvSpPr txBox="1">
                <a:spLocks noRot="1" noChangeAspect="1" noMove="1" noResize="1" noEditPoints="1" noAdjustHandles="1" noChangeArrowheads="1" noChangeShapeType="1" noTextEdit="1"/>
              </p:cNvSpPr>
              <p:nvPr/>
            </p:nvSpPr>
            <p:spPr>
              <a:xfrm>
                <a:off x="5495491" y="4682813"/>
                <a:ext cx="953594" cy="501356"/>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6136E9C0-0AC0-4F84-B2FB-E618E2564C19}"/>
                  </a:ext>
                </a:extLst>
              </p:cNvPr>
              <p:cNvSpPr txBox="1"/>
              <p:nvPr/>
            </p:nvSpPr>
            <p:spPr>
              <a:xfrm>
                <a:off x="2407943" y="834432"/>
                <a:ext cx="4969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1.</m:t>
                      </m:r>
                      <m:r>
                        <a:rPr lang="en-US" altLang="ja-JP" b="0" i="1" smtClean="0">
                          <a:latin typeface="Cambria Math" panose="02040503050406030204" pitchFamily="18" charset="0"/>
                        </a:rPr>
                        <m:t>25</m:t>
                      </m:r>
                    </m:oMath>
                  </m:oMathPara>
                </a14:m>
                <a:endParaRPr kumimoji="1" lang="ja-JP" altLang="en-US" dirty="0"/>
              </a:p>
            </p:txBody>
          </p:sp>
        </mc:Choice>
        <mc:Fallback xmlns="">
          <p:sp>
            <p:nvSpPr>
              <p:cNvPr id="69" name="テキスト ボックス 68">
                <a:extLst>
                  <a:ext uri="{FF2B5EF4-FFF2-40B4-BE49-F238E27FC236}">
                    <a16:creationId xmlns:a16="http://schemas.microsoft.com/office/drawing/2014/main" id="{6136E9C0-0AC0-4F84-B2FB-E618E2564C19}"/>
                  </a:ext>
                </a:extLst>
              </p:cNvPr>
              <p:cNvSpPr txBox="1">
                <a:spLocks noRot="1" noChangeAspect="1" noMove="1" noResize="1" noEditPoints="1" noAdjustHandles="1" noChangeArrowheads="1" noChangeShapeType="1" noTextEdit="1"/>
              </p:cNvSpPr>
              <p:nvPr/>
            </p:nvSpPr>
            <p:spPr>
              <a:xfrm>
                <a:off x="2407943" y="834432"/>
                <a:ext cx="496931" cy="276999"/>
              </a:xfrm>
              <a:prstGeom prst="rect">
                <a:avLst/>
              </a:prstGeom>
              <a:blipFill>
                <a:blip r:embed="rId11"/>
                <a:stretch>
                  <a:fillRect l="-8537" r="-10976" b="-11111"/>
                </a:stretch>
              </a:blipFill>
            </p:spPr>
            <p:txBody>
              <a:bodyPr/>
              <a:lstStyle/>
              <a:p>
                <a:r>
                  <a:rPr lang="ja-JP" altLang="en-US">
                    <a:noFill/>
                  </a:rPr>
                  <a:t> </a:t>
                </a:r>
              </a:p>
            </p:txBody>
          </p:sp>
        </mc:Fallback>
      </mc:AlternateContent>
      <p:sp>
        <p:nvSpPr>
          <p:cNvPr id="71" name="テキスト ボックス 70">
            <a:extLst>
              <a:ext uri="{FF2B5EF4-FFF2-40B4-BE49-F238E27FC236}">
                <a16:creationId xmlns:a16="http://schemas.microsoft.com/office/drawing/2014/main" id="{77BEEBE4-1000-45FF-B94E-E08AD78E9D72}"/>
              </a:ext>
            </a:extLst>
          </p:cNvPr>
          <p:cNvSpPr txBox="1"/>
          <p:nvPr/>
        </p:nvSpPr>
        <p:spPr>
          <a:xfrm>
            <a:off x="5141187" y="5901732"/>
            <a:ext cx="3787429"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sp>
        <p:nvSpPr>
          <p:cNvPr id="85" name="テキスト ボックス 84">
            <a:extLst>
              <a:ext uri="{FF2B5EF4-FFF2-40B4-BE49-F238E27FC236}">
                <a16:creationId xmlns:a16="http://schemas.microsoft.com/office/drawing/2014/main" id="{8D59229E-6650-45FF-891B-4661863B3476}"/>
              </a:ext>
            </a:extLst>
          </p:cNvPr>
          <p:cNvSpPr txBox="1"/>
          <p:nvPr/>
        </p:nvSpPr>
        <p:spPr>
          <a:xfrm>
            <a:off x="5142246" y="6245598"/>
            <a:ext cx="3787429"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pic>
        <p:nvPicPr>
          <p:cNvPr id="86" name="図 85" descr="テキスト, 手紙&#10;&#10;自動的に生成された説明">
            <a:extLst>
              <a:ext uri="{FF2B5EF4-FFF2-40B4-BE49-F238E27FC236}">
                <a16:creationId xmlns:a16="http://schemas.microsoft.com/office/drawing/2014/main" id="{61A6C98C-0753-4375-B170-D82B02CA9AA5}"/>
              </a:ext>
            </a:extLst>
          </p:cNvPr>
          <p:cNvPicPr>
            <a:picLocks noChangeAspect="1"/>
          </p:cNvPicPr>
          <p:nvPr/>
        </p:nvPicPr>
        <p:blipFill rotWithShape="1">
          <a:blip r:embed="rId5">
            <a:extLst>
              <a:ext uri="{28A0092B-C50C-407E-A947-70E740481C1C}">
                <a14:useLocalDpi xmlns:a14="http://schemas.microsoft.com/office/drawing/2010/main" val="0"/>
              </a:ext>
            </a:extLst>
          </a:blip>
          <a:srcRect l="17392" t="10149" r="78160" b="77746"/>
          <a:stretch/>
        </p:blipFill>
        <p:spPr>
          <a:xfrm>
            <a:off x="5974763" y="6007152"/>
            <a:ext cx="270995" cy="226959"/>
          </a:xfrm>
          <a:prstGeom prst="rect">
            <a:avLst/>
          </a:prstGeom>
        </p:spPr>
      </p:pic>
      <p:pic>
        <p:nvPicPr>
          <p:cNvPr id="87" name="図 86" descr="テキスト, 手紙&#10;&#10;自動的に生成された説明">
            <a:extLst>
              <a:ext uri="{FF2B5EF4-FFF2-40B4-BE49-F238E27FC236}">
                <a16:creationId xmlns:a16="http://schemas.microsoft.com/office/drawing/2014/main" id="{EA4DB29B-D9D1-456B-898F-72C2A53C2FC2}"/>
              </a:ext>
            </a:extLst>
          </p:cNvPr>
          <p:cNvPicPr>
            <a:picLocks noChangeAspect="1"/>
          </p:cNvPicPr>
          <p:nvPr/>
        </p:nvPicPr>
        <p:blipFill rotWithShape="1">
          <a:blip r:embed="rId5">
            <a:extLst>
              <a:ext uri="{28A0092B-C50C-407E-A947-70E740481C1C}">
                <a14:useLocalDpi xmlns:a14="http://schemas.microsoft.com/office/drawing/2010/main" val="0"/>
              </a:ext>
            </a:extLst>
          </a:blip>
          <a:srcRect l="23562" t="11269" r="72410" b="78046"/>
          <a:stretch/>
        </p:blipFill>
        <p:spPr>
          <a:xfrm>
            <a:off x="5985877" y="6373678"/>
            <a:ext cx="245406" cy="200336"/>
          </a:xfrm>
          <a:prstGeom prst="rect">
            <a:avLst/>
          </a:prstGeom>
        </p:spPr>
      </p:pic>
      <p:pic>
        <p:nvPicPr>
          <p:cNvPr id="88" name="図 87" descr="テキスト, 手紙&#10;&#10;自動的に生成された説明">
            <a:extLst>
              <a:ext uri="{FF2B5EF4-FFF2-40B4-BE49-F238E27FC236}">
                <a16:creationId xmlns:a16="http://schemas.microsoft.com/office/drawing/2014/main" id="{B4DC38CF-5684-402E-91F5-E5A376A210B3}"/>
              </a:ext>
            </a:extLst>
          </p:cNvPr>
          <p:cNvPicPr>
            <a:picLocks noChangeAspect="1"/>
          </p:cNvPicPr>
          <p:nvPr/>
        </p:nvPicPr>
        <p:blipFill rotWithShape="1">
          <a:blip r:embed="rId12">
            <a:extLst>
              <a:ext uri="{28A0092B-C50C-407E-A947-70E740481C1C}">
                <a14:useLocalDpi xmlns:a14="http://schemas.microsoft.com/office/drawing/2010/main" val="0"/>
              </a:ext>
            </a:extLst>
          </a:blip>
          <a:srcRect l="63109" t="9070" r="33763" b="81978"/>
          <a:stretch/>
        </p:blipFill>
        <p:spPr>
          <a:xfrm>
            <a:off x="7603703" y="1509987"/>
            <a:ext cx="222252" cy="298313"/>
          </a:xfrm>
          <a:prstGeom prst="rect">
            <a:avLst/>
          </a:prstGeom>
        </p:spPr>
      </p:pic>
      <p:pic>
        <p:nvPicPr>
          <p:cNvPr id="89" name="図 88" descr="テキスト, 手紙&#10;&#10;自動的に生成された説明">
            <a:extLst>
              <a:ext uri="{FF2B5EF4-FFF2-40B4-BE49-F238E27FC236}">
                <a16:creationId xmlns:a16="http://schemas.microsoft.com/office/drawing/2014/main" id="{18C6FC53-E63A-4A86-8589-10F02D6BB3D5}"/>
              </a:ext>
            </a:extLst>
          </p:cNvPr>
          <p:cNvPicPr>
            <a:picLocks noChangeAspect="1"/>
          </p:cNvPicPr>
          <p:nvPr/>
        </p:nvPicPr>
        <p:blipFill rotWithShape="1">
          <a:blip r:embed="rId12">
            <a:extLst>
              <a:ext uri="{28A0092B-C50C-407E-A947-70E740481C1C}">
                <a14:useLocalDpi xmlns:a14="http://schemas.microsoft.com/office/drawing/2010/main" val="0"/>
              </a:ext>
            </a:extLst>
          </a:blip>
          <a:srcRect l="27794" t="48800" r="67411" b="42887"/>
          <a:stretch/>
        </p:blipFill>
        <p:spPr>
          <a:xfrm>
            <a:off x="3100357" y="5956624"/>
            <a:ext cx="340757" cy="276999"/>
          </a:xfrm>
          <a:prstGeom prst="rect">
            <a:avLst/>
          </a:prstGeom>
        </p:spPr>
      </p:pic>
      <p:pic>
        <p:nvPicPr>
          <p:cNvPr id="90" name="図 89" descr="テキスト, 手紙&#10;&#10;自動的に生成された説明">
            <a:extLst>
              <a:ext uri="{FF2B5EF4-FFF2-40B4-BE49-F238E27FC236}">
                <a16:creationId xmlns:a16="http://schemas.microsoft.com/office/drawing/2014/main" id="{574D4CE3-70EF-4EF7-AA89-B6D07EE725DF}"/>
              </a:ext>
            </a:extLst>
          </p:cNvPr>
          <p:cNvPicPr>
            <a:picLocks noChangeAspect="1"/>
          </p:cNvPicPr>
          <p:nvPr/>
        </p:nvPicPr>
        <p:blipFill rotWithShape="1">
          <a:blip r:embed="rId12">
            <a:extLst>
              <a:ext uri="{28A0092B-C50C-407E-A947-70E740481C1C}">
                <a14:useLocalDpi xmlns:a14="http://schemas.microsoft.com/office/drawing/2010/main" val="0"/>
              </a:ext>
            </a:extLst>
          </a:blip>
          <a:srcRect l="56594" t="48854" r="38723" b="42650"/>
          <a:stretch/>
        </p:blipFill>
        <p:spPr>
          <a:xfrm>
            <a:off x="7743609" y="5950355"/>
            <a:ext cx="332795" cy="283105"/>
          </a:xfrm>
          <a:prstGeom prst="rect">
            <a:avLst/>
          </a:prstGeom>
        </p:spPr>
      </p:pic>
      <p:pic>
        <p:nvPicPr>
          <p:cNvPr id="91" name="図 90" descr="テキスト, 手紙&#10;&#10;自動的に生成された説明">
            <a:extLst>
              <a:ext uri="{FF2B5EF4-FFF2-40B4-BE49-F238E27FC236}">
                <a16:creationId xmlns:a16="http://schemas.microsoft.com/office/drawing/2014/main" id="{84E11415-3481-4FC0-AEF8-EA83E6FA310C}"/>
              </a:ext>
            </a:extLst>
          </p:cNvPr>
          <p:cNvPicPr>
            <a:picLocks noChangeAspect="1"/>
          </p:cNvPicPr>
          <p:nvPr/>
        </p:nvPicPr>
        <p:blipFill rotWithShape="1">
          <a:blip r:embed="rId12">
            <a:extLst>
              <a:ext uri="{28A0092B-C50C-407E-A947-70E740481C1C}">
                <a14:useLocalDpi xmlns:a14="http://schemas.microsoft.com/office/drawing/2010/main" val="0"/>
              </a:ext>
            </a:extLst>
          </a:blip>
          <a:srcRect l="27670" t="86302" r="67422" b="3611"/>
          <a:stretch/>
        </p:blipFill>
        <p:spPr>
          <a:xfrm>
            <a:off x="3092417" y="6302630"/>
            <a:ext cx="348697" cy="336136"/>
          </a:xfrm>
          <a:prstGeom prst="rect">
            <a:avLst/>
          </a:prstGeom>
        </p:spPr>
      </p:pic>
      <p:pic>
        <p:nvPicPr>
          <p:cNvPr id="92" name="図 91" descr="テキスト, 手紙&#10;&#10;自動的に生成された説明">
            <a:extLst>
              <a:ext uri="{FF2B5EF4-FFF2-40B4-BE49-F238E27FC236}">
                <a16:creationId xmlns:a16="http://schemas.microsoft.com/office/drawing/2014/main" id="{BCF74BDD-2C81-4BB2-8AFD-0BC8F75A8C2C}"/>
              </a:ext>
            </a:extLst>
          </p:cNvPr>
          <p:cNvPicPr>
            <a:picLocks noChangeAspect="1"/>
          </p:cNvPicPr>
          <p:nvPr/>
        </p:nvPicPr>
        <p:blipFill rotWithShape="1">
          <a:blip r:embed="rId12">
            <a:extLst>
              <a:ext uri="{28A0092B-C50C-407E-A947-70E740481C1C}">
                <a14:useLocalDpi xmlns:a14="http://schemas.microsoft.com/office/drawing/2010/main" val="0"/>
              </a:ext>
            </a:extLst>
          </a:blip>
          <a:srcRect l="56462" t="87099" r="39069" b="4756"/>
          <a:stretch/>
        </p:blipFill>
        <p:spPr>
          <a:xfrm>
            <a:off x="7743609" y="6315255"/>
            <a:ext cx="317544" cy="271402"/>
          </a:xfrm>
          <a:prstGeom prst="rect">
            <a:avLst/>
          </a:prstGeom>
        </p:spPr>
      </p:pic>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E5F36B1F-CBA4-43AB-9696-8C056CDFAC45}"/>
                  </a:ext>
                </a:extLst>
              </p:cNvPr>
              <p:cNvSpPr txBox="1"/>
              <p:nvPr/>
            </p:nvSpPr>
            <p:spPr>
              <a:xfrm>
                <a:off x="3971837" y="422018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55" name="テキスト ボックス 54">
                <a:extLst>
                  <a:ext uri="{FF2B5EF4-FFF2-40B4-BE49-F238E27FC236}">
                    <a16:creationId xmlns:a16="http://schemas.microsoft.com/office/drawing/2014/main" id="{E5F36B1F-CBA4-43AB-9696-8C056CDFAC45}"/>
                  </a:ext>
                </a:extLst>
              </p:cNvPr>
              <p:cNvSpPr txBox="1">
                <a:spLocks noRot="1" noChangeAspect="1" noMove="1" noResize="1" noEditPoints="1" noAdjustHandles="1" noChangeArrowheads="1" noChangeShapeType="1" noTextEdit="1"/>
              </p:cNvSpPr>
              <p:nvPr/>
            </p:nvSpPr>
            <p:spPr>
              <a:xfrm>
                <a:off x="3971837" y="4220182"/>
                <a:ext cx="237244" cy="276999"/>
              </a:xfrm>
              <a:prstGeom prst="rect">
                <a:avLst/>
              </a:prstGeom>
              <a:blipFill>
                <a:blip r:embed="rId13"/>
                <a:stretch>
                  <a:fillRect l="-21053" r="-18421"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84FAF9BA-8670-4FD3-B683-7FE696E88D99}"/>
                  </a:ext>
                </a:extLst>
              </p:cNvPr>
              <p:cNvSpPr txBox="1"/>
              <p:nvPr/>
            </p:nvSpPr>
            <p:spPr>
              <a:xfrm>
                <a:off x="3959242" y="5576770"/>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60" name="テキスト ボックス 59">
                <a:extLst>
                  <a:ext uri="{FF2B5EF4-FFF2-40B4-BE49-F238E27FC236}">
                    <a16:creationId xmlns:a16="http://schemas.microsoft.com/office/drawing/2014/main" id="{84FAF9BA-8670-4FD3-B683-7FE696E88D99}"/>
                  </a:ext>
                </a:extLst>
              </p:cNvPr>
              <p:cNvSpPr txBox="1">
                <a:spLocks noRot="1" noChangeAspect="1" noMove="1" noResize="1" noEditPoints="1" noAdjustHandles="1" noChangeArrowheads="1" noChangeShapeType="1" noTextEdit="1"/>
              </p:cNvSpPr>
              <p:nvPr/>
            </p:nvSpPr>
            <p:spPr>
              <a:xfrm>
                <a:off x="3959242" y="5576770"/>
                <a:ext cx="237244" cy="276999"/>
              </a:xfrm>
              <a:prstGeom prst="rect">
                <a:avLst/>
              </a:prstGeom>
              <a:blipFill>
                <a:blip r:embed="rId14"/>
                <a:stretch>
                  <a:fillRect l="-2564" r="-2564"/>
                </a:stretch>
              </a:blipFill>
            </p:spPr>
            <p:txBody>
              <a:bodyPr/>
              <a:lstStyle/>
              <a:p>
                <a:r>
                  <a:rPr lang="ja-JP" altLang="en-US">
                    <a:noFill/>
                  </a:rPr>
                  <a:t> </a:t>
                </a:r>
              </a:p>
            </p:txBody>
          </p:sp>
        </mc:Fallback>
      </mc:AlternateContent>
      <p:pic>
        <p:nvPicPr>
          <p:cNvPr id="77" name="図 76">
            <a:extLst>
              <a:ext uri="{FF2B5EF4-FFF2-40B4-BE49-F238E27FC236}">
                <a16:creationId xmlns:a16="http://schemas.microsoft.com/office/drawing/2014/main" id="{56C5B5CD-485D-44FE-924E-79047DE5A211}"/>
              </a:ext>
            </a:extLst>
          </p:cNvPr>
          <p:cNvPicPr>
            <a:picLocks/>
          </p:cNvPicPr>
          <p:nvPr/>
        </p:nvPicPr>
        <p:blipFill>
          <a:blip r:embed="rId15">
            <a:lum/>
            <a:alphaModFix/>
          </a:blip>
          <a:srcRect/>
          <a:stretch>
            <a:fillRect/>
          </a:stretch>
        </p:blipFill>
        <p:spPr>
          <a:xfrm>
            <a:off x="5381449" y="4295728"/>
            <a:ext cx="72000" cy="1440000"/>
          </a:xfrm>
          <a:prstGeom prst="rect">
            <a:avLst/>
          </a:prstGeom>
          <a:noFill/>
          <a:ln>
            <a:noFill/>
          </a:ln>
        </p:spPr>
      </p:pic>
      <p:pic>
        <p:nvPicPr>
          <p:cNvPr id="78" name="図 77">
            <a:extLst>
              <a:ext uri="{FF2B5EF4-FFF2-40B4-BE49-F238E27FC236}">
                <a16:creationId xmlns:a16="http://schemas.microsoft.com/office/drawing/2014/main" id="{7EF55055-B5E5-4FFE-8A76-540AA7D6FE63}"/>
              </a:ext>
            </a:extLst>
          </p:cNvPr>
          <p:cNvPicPr>
            <a:picLocks/>
          </p:cNvPicPr>
          <p:nvPr/>
        </p:nvPicPr>
        <p:blipFill>
          <a:blip r:embed="rId15">
            <a:lum/>
            <a:alphaModFix/>
          </a:blip>
          <a:srcRect/>
          <a:stretch>
            <a:fillRect/>
          </a:stretch>
        </p:blipFill>
        <p:spPr>
          <a:xfrm>
            <a:off x="3862150" y="4293219"/>
            <a:ext cx="72000" cy="1440000"/>
          </a:xfrm>
          <a:prstGeom prst="rect">
            <a:avLst/>
          </a:prstGeom>
          <a:noFill/>
          <a:ln>
            <a:noFill/>
          </a:ln>
        </p:spPr>
      </p:pic>
      <p:pic>
        <p:nvPicPr>
          <p:cNvPr id="79" name="図 78">
            <a:extLst>
              <a:ext uri="{FF2B5EF4-FFF2-40B4-BE49-F238E27FC236}">
                <a16:creationId xmlns:a16="http://schemas.microsoft.com/office/drawing/2014/main" id="{61601A89-E469-4D4A-9F86-33793E64FDCF}"/>
              </a:ext>
            </a:extLst>
          </p:cNvPr>
          <p:cNvPicPr>
            <a:picLocks/>
          </p:cNvPicPr>
          <p:nvPr/>
        </p:nvPicPr>
        <p:blipFill>
          <a:blip r:embed="rId15">
            <a:lum/>
            <a:alphaModFix/>
          </a:blip>
          <a:srcRect/>
          <a:stretch>
            <a:fillRect/>
          </a:stretch>
        </p:blipFill>
        <p:spPr>
          <a:xfrm>
            <a:off x="2915528" y="888512"/>
            <a:ext cx="66594" cy="1951753"/>
          </a:xfrm>
          <a:prstGeom prst="rect">
            <a:avLst/>
          </a:prstGeom>
          <a:noFill/>
          <a:ln>
            <a:noFill/>
          </a:ln>
        </p:spPr>
      </p:pic>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704508E5-F8D1-4647-8A5D-6E9E78716E05}"/>
                  </a:ext>
                </a:extLst>
              </p:cNvPr>
              <p:cNvSpPr txBox="1"/>
              <p:nvPr/>
            </p:nvSpPr>
            <p:spPr>
              <a:xfrm>
                <a:off x="5129101" y="4804322"/>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50" name="テキスト ボックス 49">
                <a:extLst>
                  <a:ext uri="{FF2B5EF4-FFF2-40B4-BE49-F238E27FC236}">
                    <a16:creationId xmlns:a16="http://schemas.microsoft.com/office/drawing/2014/main" id="{704508E5-F8D1-4647-8A5D-6E9E78716E05}"/>
                  </a:ext>
                </a:extLst>
              </p:cNvPr>
              <p:cNvSpPr txBox="1">
                <a:spLocks noRot="1" noChangeAspect="1" noMove="1" noResize="1" noEditPoints="1" noAdjustHandles="1" noChangeArrowheads="1" noChangeShapeType="1" noTextEdit="1"/>
              </p:cNvSpPr>
              <p:nvPr/>
            </p:nvSpPr>
            <p:spPr>
              <a:xfrm>
                <a:off x="5129101" y="4804322"/>
                <a:ext cx="192360" cy="276999"/>
              </a:xfrm>
              <a:prstGeom prst="rect">
                <a:avLst/>
              </a:prstGeom>
              <a:blipFill>
                <a:blip r:embed="rId24"/>
                <a:stretch>
                  <a:fillRect l="-25000" r="-25000"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9344BC4-2929-424F-98D7-78491B943669}"/>
                  </a:ext>
                </a:extLst>
              </p:cNvPr>
              <p:cNvSpPr txBox="1"/>
              <p:nvPr/>
            </p:nvSpPr>
            <p:spPr>
              <a:xfrm>
                <a:off x="5108986" y="4195377"/>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52" name="テキスト ボックス 51">
                <a:extLst>
                  <a:ext uri="{FF2B5EF4-FFF2-40B4-BE49-F238E27FC236}">
                    <a16:creationId xmlns:a16="http://schemas.microsoft.com/office/drawing/2014/main" id="{A9344BC4-2929-424F-98D7-78491B943669}"/>
                  </a:ext>
                </a:extLst>
              </p:cNvPr>
              <p:cNvSpPr txBox="1">
                <a:spLocks noRot="1" noChangeAspect="1" noMove="1" noResize="1" noEditPoints="1" noAdjustHandles="1" noChangeArrowheads="1" noChangeShapeType="1" noTextEdit="1"/>
              </p:cNvSpPr>
              <p:nvPr/>
            </p:nvSpPr>
            <p:spPr>
              <a:xfrm>
                <a:off x="5108986" y="4195377"/>
                <a:ext cx="237244" cy="276999"/>
              </a:xfrm>
              <a:prstGeom prst="rect">
                <a:avLst/>
              </a:prstGeom>
              <a:blipFill>
                <a:blip r:embed="rId25"/>
                <a:stretch>
                  <a:fillRect l="-17949" r="-17949"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49682F5F-A7D9-4FB1-82EB-E524D94DE713}"/>
                  </a:ext>
                </a:extLst>
              </p:cNvPr>
              <p:cNvSpPr txBox="1"/>
              <p:nvPr/>
            </p:nvSpPr>
            <p:spPr>
              <a:xfrm>
                <a:off x="5096391" y="5551965"/>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53" name="テキスト ボックス 52">
                <a:extLst>
                  <a:ext uri="{FF2B5EF4-FFF2-40B4-BE49-F238E27FC236}">
                    <a16:creationId xmlns:a16="http://schemas.microsoft.com/office/drawing/2014/main" id="{49682F5F-A7D9-4FB1-82EB-E524D94DE713}"/>
                  </a:ext>
                </a:extLst>
              </p:cNvPr>
              <p:cNvSpPr txBox="1">
                <a:spLocks noRot="1" noChangeAspect="1" noMove="1" noResize="1" noEditPoints="1" noAdjustHandles="1" noChangeArrowheads="1" noChangeShapeType="1" noTextEdit="1"/>
              </p:cNvSpPr>
              <p:nvPr/>
            </p:nvSpPr>
            <p:spPr>
              <a:xfrm>
                <a:off x="5096391" y="5551965"/>
                <a:ext cx="237244" cy="276999"/>
              </a:xfrm>
              <a:prstGeom prst="rect">
                <a:avLst/>
              </a:prstGeom>
              <a:blipFill>
                <a:blip r:embed="rId26"/>
                <a:stretch>
                  <a:fillRect l="-2564" r="-2564"/>
                </a:stretch>
              </a:blipFill>
            </p:spPr>
            <p:txBody>
              <a:bodyPr/>
              <a:lstStyle/>
              <a:p>
                <a:r>
                  <a:rPr lang="ja-JP" altLang="en-US">
                    <a:noFill/>
                  </a:rPr>
                  <a:t> </a:t>
                </a:r>
              </a:p>
            </p:txBody>
          </p:sp>
        </mc:Fallback>
      </mc:AlternateContent>
      <p:pic>
        <p:nvPicPr>
          <p:cNvPr id="54" name="図 53" descr="パソコンの画面&#10;&#10;中程度の精度で自動的に生成された説明">
            <a:extLst>
              <a:ext uri="{FF2B5EF4-FFF2-40B4-BE49-F238E27FC236}">
                <a16:creationId xmlns:a16="http://schemas.microsoft.com/office/drawing/2014/main" id="{8F1F590E-30B3-41EB-92BE-7F923A4D9CD3}"/>
              </a:ext>
            </a:extLst>
          </p:cNvPr>
          <p:cNvPicPr>
            <a:picLocks noChangeAspect="1"/>
          </p:cNvPicPr>
          <p:nvPr/>
        </p:nvPicPr>
        <p:blipFill rotWithShape="1">
          <a:blip r:embed="rId27">
            <a:extLst>
              <a:ext uri="{28A0092B-C50C-407E-A947-70E740481C1C}">
                <a14:useLocalDpi xmlns:a14="http://schemas.microsoft.com/office/drawing/2010/main" val="0"/>
              </a:ext>
            </a:extLst>
          </a:blip>
          <a:srcRect l="32738" t="4618" r="32222" b="6021"/>
          <a:stretch/>
        </p:blipFill>
        <p:spPr>
          <a:xfrm>
            <a:off x="3183636" y="669719"/>
            <a:ext cx="1433811" cy="2189263"/>
          </a:xfrm>
          <a:prstGeom prst="rect">
            <a:avLst/>
          </a:prstGeom>
        </p:spPr>
      </p:pic>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0E569FB9-4FB4-494B-851E-ED2FB840E156}"/>
                  </a:ext>
                </a:extLst>
              </p:cNvPr>
              <p:cNvSpPr txBox="1"/>
              <p:nvPr/>
            </p:nvSpPr>
            <p:spPr>
              <a:xfrm>
                <a:off x="2841460" y="4735508"/>
                <a:ext cx="953594"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𝜀</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𝜀</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58" name="テキスト ボックス 57">
                <a:extLst>
                  <a:ext uri="{FF2B5EF4-FFF2-40B4-BE49-F238E27FC236}">
                    <a16:creationId xmlns:a16="http://schemas.microsoft.com/office/drawing/2014/main" id="{0E569FB9-4FB4-494B-851E-ED2FB840E156}"/>
                  </a:ext>
                </a:extLst>
              </p:cNvPr>
              <p:cNvSpPr txBox="1">
                <a:spLocks noRot="1" noChangeAspect="1" noMove="1" noResize="1" noEditPoints="1" noAdjustHandles="1" noChangeArrowheads="1" noChangeShapeType="1" noTextEdit="1"/>
              </p:cNvSpPr>
              <p:nvPr/>
            </p:nvSpPr>
            <p:spPr>
              <a:xfrm>
                <a:off x="2841460" y="4735508"/>
                <a:ext cx="953594" cy="501356"/>
              </a:xfrm>
              <a:prstGeom prst="rect">
                <a:avLst/>
              </a:prstGeom>
              <a:blipFill>
                <a:blip r:embed="rId28"/>
                <a:stretch>
                  <a:fillRect/>
                </a:stretch>
              </a:blipFill>
            </p:spPr>
            <p:txBody>
              <a:bodyPr/>
              <a:lstStyle/>
              <a:p>
                <a:r>
                  <a:rPr lang="ja-JP" altLang="en-US">
                    <a:noFill/>
                  </a:rPr>
                  <a:t> </a:t>
                </a:r>
              </a:p>
            </p:txBody>
          </p:sp>
        </mc:Fallback>
      </mc:AlternateContent>
      <p:sp>
        <p:nvSpPr>
          <p:cNvPr id="59" name="CustomShape 2">
            <a:extLst>
              <a:ext uri="{FF2B5EF4-FFF2-40B4-BE49-F238E27FC236}">
                <a16:creationId xmlns:a16="http://schemas.microsoft.com/office/drawing/2014/main" id="{48989572-DAC4-459A-9D8F-3C06F7AA3830}"/>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26/12</a:t>
            </a:r>
          </a:p>
        </p:txBody>
      </p:sp>
    </p:spTree>
    <p:extLst>
      <p:ext uri="{BB962C8B-B14F-4D97-AF65-F5344CB8AC3E}">
        <p14:creationId xmlns:p14="http://schemas.microsoft.com/office/powerpoint/2010/main" val="3808100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sSub>
                      <m:sSubPr>
                        <m:ctrlPr>
                          <a:rPr lang="en-US" altLang="ja-JP" sz="2800" i="1" spc="-1" smtClean="0">
                            <a:latin typeface="Cambria Math" panose="02040503050406030204" pitchFamily="18" charset="0"/>
                          </a:rPr>
                        </m:ctrlPr>
                      </m:sSubPr>
                      <m:e>
                        <m:r>
                          <a:rPr lang="en-US" altLang="ja-JP" sz="2800" b="0" i="1" spc="-1" smtClean="0">
                            <a:latin typeface="Cambria Math" panose="02040503050406030204" pitchFamily="18" charset="0"/>
                          </a:rPr>
                          <m:t>𝑓</m:t>
                        </m:r>
                      </m:e>
                      <m:sub>
                        <m:r>
                          <a:rPr lang="en-US" altLang="ja-JP" sz="2800" b="0" i="1" spc="-1" smtClean="0">
                            <a:latin typeface="Cambria Math" panose="02040503050406030204" pitchFamily="18" charset="0"/>
                          </a:rPr>
                          <m:t>𝑏</m:t>
                        </m:r>
                        <m:r>
                          <a:rPr lang="en-US" altLang="ja-JP" sz="2800" b="0" i="1" spc="-1" smtClean="0">
                            <a:latin typeface="Cambria Math" panose="02040503050406030204" pitchFamily="18" charset="0"/>
                          </a:rPr>
                          <m:t>3</m:t>
                        </m:r>
                      </m:sub>
                    </m:sSub>
                  </m:oMath>
                </a14:m>
                <a:r>
                  <a:rPr lang="ja-JP" altLang="en-US" sz="2800" spc="-1" dirty="0">
                    <a:latin typeface="Arial"/>
                  </a:rPr>
                  <a:t>の断面積分</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6" y="37068"/>
                <a:ext cx="6594322" cy="499046"/>
              </a:xfrm>
              <a:prstGeom prst="rect">
                <a:avLst/>
              </a:prstGeom>
              <a:blipFill>
                <a:blip r:embed="rId2"/>
                <a:stretch>
                  <a:fillRect t="-18293" b="-31707"/>
                </a:stretch>
              </a:blipFill>
              <a:ln>
                <a:noFill/>
              </a:ln>
            </p:spPr>
            <p:txBody>
              <a:bodyPr/>
              <a:lstStyle/>
              <a:p>
                <a:r>
                  <a:rPr lang="ja-JP" altLang="en-US">
                    <a:noFill/>
                  </a:rPr>
                  <a:t> </a:t>
                </a:r>
              </a:p>
            </p:txBody>
          </p:sp>
        </mc:Fallback>
      </mc:AlternateContent>
      <p:pic>
        <p:nvPicPr>
          <p:cNvPr id="3" name="図 2" descr="アイコン&#10;&#10;中程度の精度で自動的に生成された説明">
            <a:extLst>
              <a:ext uri="{FF2B5EF4-FFF2-40B4-BE49-F238E27FC236}">
                <a16:creationId xmlns:a16="http://schemas.microsoft.com/office/drawing/2014/main" id="{ADD6CE64-B2D4-416E-B55D-5635C2C00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69" y="1028895"/>
            <a:ext cx="3042373" cy="2531373"/>
          </a:xfrm>
          <a:prstGeom prst="rect">
            <a:avLst/>
          </a:prstGeom>
        </p:spPr>
      </p:pic>
      <p:pic>
        <p:nvPicPr>
          <p:cNvPr id="7" name="図 6" descr="テキスト, 手紙&#10;&#10;自動的に生成された説明">
            <a:extLst>
              <a:ext uri="{FF2B5EF4-FFF2-40B4-BE49-F238E27FC236}">
                <a16:creationId xmlns:a16="http://schemas.microsoft.com/office/drawing/2014/main" id="{E276E208-1C0C-4016-B96E-4DFEAAD51EC5}"/>
              </a:ext>
            </a:extLst>
          </p:cNvPr>
          <p:cNvPicPr>
            <a:picLocks noChangeAspect="1"/>
          </p:cNvPicPr>
          <p:nvPr/>
        </p:nvPicPr>
        <p:blipFill rotWithShape="1">
          <a:blip r:embed="rId4">
            <a:extLst>
              <a:ext uri="{28A0092B-C50C-407E-A947-70E740481C1C}">
                <a14:useLocalDpi xmlns:a14="http://schemas.microsoft.com/office/drawing/2010/main" val="0"/>
              </a:ext>
            </a:extLst>
          </a:blip>
          <a:srcRect l="17392" t="10149" r="78160" b="77746"/>
          <a:stretch/>
        </p:blipFill>
        <p:spPr>
          <a:xfrm>
            <a:off x="140270" y="3091875"/>
            <a:ext cx="272903" cy="228557"/>
          </a:xfrm>
          <a:prstGeom prst="rect">
            <a:avLst/>
          </a:prstGeom>
        </p:spPr>
      </p:pic>
      <p:pic>
        <p:nvPicPr>
          <p:cNvPr id="8" name="図 7" descr="テキスト, 手紙&#10;&#10;自動的に生成された説明">
            <a:extLst>
              <a:ext uri="{FF2B5EF4-FFF2-40B4-BE49-F238E27FC236}">
                <a16:creationId xmlns:a16="http://schemas.microsoft.com/office/drawing/2014/main" id="{4F975975-D647-43BF-9640-2CC7E5237C8B}"/>
              </a:ext>
            </a:extLst>
          </p:cNvPr>
          <p:cNvPicPr>
            <a:picLocks noChangeAspect="1"/>
          </p:cNvPicPr>
          <p:nvPr/>
        </p:nvPicPr>
        <p:blipFill rotWithShape="1">
          <a:blip r:embed="rId4">
            <a:extLst>
              <a:ext uri="{28A0092B-C50C-407E-A947-70E740481C1C}">
                <a14:useLocalDpi xmlns:a14="http://schemas.microsoft.com/office/drawing/2010/main" val="0"/>
              </a:ext>
            </a:extLst>
          </a:blip>
          <a:srcRect l="23562" t="11269" r="72410" b="78046"/>
          <a:stretch/>
        </p:blipFill>
        <p:spPr>
          <a:xfrm>
            <a:off x="507012" y="3459395"/>
            <a:ext cx="247134" cy="201747"/>
          </a:xfrm>
          <a:prstGeom prst="rect">
            <a:avLst/>
          </a:prstGeom>
        </p:spPr>
      </p:pic>
      <p:sp>
        <p:nvSpPr>
          <p:cNvPr id="9" name="直線コネクタ 8">
            <a:extLst>
              <a:ext uri="{FF2B5EF4-FFF2-40B4-BE49-F238E27FC236}">
                <a16:creationId xmlns:a16="http://schemas.microsoft.com/office/drawing/2014/main" id="{1D050831-1884-4956-B7C2-BECDC9847877}"/>
              </a:ext>
            </a:extLst>
          </p:cNvPr>
          <p:cNvSpPr/>
          <p:nvPr/>
        </p:nvSpPr>
        <p:spPr>
          <a:xfrm flipH="1">
            <a:off x="388824" y="3236565"/>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0" name="直線コネクタ 9">
            <a:extLst>
              <a:ext uri="{FF2B5EF4-FFF2-40B4-BE49-F238E27FC236}">
                <a16:creationId xmlns:a16="http://schemas.microsoft.com/office/drawing/2014/main" id="{435B4640-6870-4C0C-9FD9-35502D02D822}"/>
              </a:ext>
            </a:extLst>
          </p:cNvPr>
          <p:cNvSpPr/>
          <p:nvPr/>
        </p:nvSpPr>
        <p:spPr>
          <a:xfrm>
            <a:off x="594470" y="3236565"/>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pic>
        <p:nvPicPr>
          <p:cNvPr id="11" name="図 10">
            <a:extLst>
              <a:ext uri="{FF2B5EF4-FFF2-40B4-BE49-F238E27FC236}">
                <a16:creationId xmlns:a16="http://schemas.microsoft.com/office/drawing/2014/main" id="{70A7B029-43CF-43BD-8CB0-A32E62320D5A}"/>
              </a:ext>
            </a:extLst>
          </p:cNvPr>
          <p:cNvPicPr>
            <a:picLocks noChangeAspect="1"/>
          </p:cNvPicPr>
          <p:nvPr/>
        </p:nvPicPr>
        <p:blipFill>
          <a:blip r:embed="rId5">
            <a:lum/>
            <a:alphaModFix/>
          </a:blip>
          <a:srcRect/>
          <a:stretch>
            <a:fillRect/>
          </a:stretch>
        </p:blipFill>
        <p:spPr>
          <a:xfrm flipH="1">
            <a:off x="3967034" y="1141141"/>
            <a:ext cx="81843" cy="2520001"/>
          </a:xfrm>
          <a:prstGeom prst="rect">
            <a:avLst/>
          </a:prstGeom>
          <a:noFill/>
          <a:ln>
            <a:noFill/>
          </a:ln>
        </p:spPr>
      </p:pic>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0A2496E7-6B20-4DBB-8601-22C5B9D29365}"/>
                  </a:ext>
                </a:extLst>
              </p:cNvPr>
              <p:cNvSpPr txBox="1"/>
              <p:nvPr/>
            </p:nvSpPr>
            <p:spPr>
              <a:xfrm>
                <a:off x="3752406" y="1002641"/>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0A2496E7-6B20-4DBB-8601-22C5B9D29365}"/>
                  </a:ext>
                </a:extLst>
              </p:cNvPr>
              <p:cNvSpPr txBox="1">
                <a:spLocks noRot="1" noChangeAspect="1" noMove="1" noResize="1" noEditPoints="1" noAdjustHandles="1" noChangeArrowheads="1" noChangeShapeType="1" noTextEdit="1"/>
              </p:cNvSpPr>
              <p:nvPr/>
            </p:nvSpPr>
            <p:spPr>
              <a:xfrm>
                <a:off x="3752406" y="1002641"/>
                <a:ext cx="237244" cy="276999"/>
              </a:xfrm>
              <a:prstGeom prst="rect">
                <a:avLst/>
              </a:prstGeom>
              <a:blipFill>
                <a:blip r:embed="rId6"/>
                <a:stretch>
                  <a:fillRect l="-21053" r="-18421"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B9C94CF-088D-4B83-B899-7B548426EB4D}"/>
                  </a:ext>
                </a:extLst>
              </p:cNvPr>
              <p:cNvSpPr txBox="1"/>
              <p:nvPr/>
            </p:nvSpPr>
            <p:spPr>
              <a:xfrm>
                <a:off x="3829463" y="3495728"/>
                <a:ext cx="8364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0</m:t>
                      </m:r>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BB9C94CF-088D-4B83-B899-7B548426EB4D}"/>
                  </a:ext>
                </a:extLst>
              </p:cNvPr>
              <p:cNvSpPr txBox="1">
                <a:spLocks noRot="1" noChangeAspect="1" noMove="1" noResize="1" noEditPoints="1" noAdjustHandles="1" noChangeArrowheads="1" noChangeShapeType="1" noTextEdit="1"/>
              </p:cNvSpPr>
              <p:nvPr/>
            </p:nvSpPr>
            <p:spPr>
              <a:xfrm>
                <a:off x="3829463" y="3495728"/>
                <a:ext cx="83644" cy="276999"/>
              </a:xfrm>
              <a:prstGeom prst="rect">
                <a:avLst/>
              </a:prstGeom>
              <a:blipFill>
                <a:blip r:embed="rId7"/>
                <a:stretch>
                  <a:fillRect l="-92857" r="-150000"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0C9E38A0-14C4-4EFF-AA9F-6C31E2B9E51E}"/>
                  </a:ext>
                </a:extLst>
              </p:cNvPr>
              <p:cNvSpPr txBox="1"/>
              <p:nvPr/>
            </p:nvSpPr>
            <p:spPr>
              <a:xfrm>
                <a:off x="3859851" y="699391"/>
                <a:ext cx="3630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𝑓</m:t>
                          </m:r>
                        </m:e>
                        <m:sub>
                          <m:r>
                            <a:rPr kumimoji="1" lang="en-US" altLang="ja-JP" b="0" i="1" smtClean="0">
                              <a:latin typeface="Cambria Math" panose="02040503050406030204" pitchFamily="18" charset="0"/>
                            </a:rPr>
                            <m:t>𝑏</m:t>
                          </m:r>
                          <m:r>
                            <a:rPr kumimoji="1" lang="en-US" altLang="ja-JP" b="0" i="1" smtClean="0">
                              <a:latin typeface="Cambria Math" panose="02040503050406030204" pitchFamily="18" charset="0"/>
                            </a:rPr>
                            <m:t>3</m:t>
                          </m:r>
                        </m:sub>
                      </m:sSub>
                    </m:oMath>
                  </m:oMathPara>
                </a14:m>
                <a:endParaRPr kumimoji="1" lang="ja-JP" altLang="en-US" dirty="0"/>
              </a:p>
            </p:txBody>
          </p:sp>
        </mc:Choice>
        <mc:Fallback xmlns="">
          <p:sp>
            <p:nvSpPr>
              <p:cNvPr id="14" name="テキスト ボックス 13">
                <a:extLst>
                  <a:ext uri="{FF2B5EF4-FFF2-40B4-BE49-F238E27FC236}">
                    <a16:creationId xmlns:a16="http://schemas.microsoft.com/office/drawing/2014/main" id="{0C9E38A0-14C4-4EFF-AA9F-6C31E2B9E51E}"/>
                  </a:ext>
                </a:extLst>
              </p:cNvPr>
              <p:cNvSpPr txBox="1">
                <a:spLocks noRot="1" noChangeAspect="1" noMove="1" noResize="1" noEditPoints="1" noAdjustHandles="1" noChangeArrowheads="1" noChangeShapeType="1" noTextEdit="1"/>
              </p:cNvSpPr>
              <p:nvPr/>
            </p:nvSpPr>
            <p:spPr>
              <a:xfrm>
                <a:off x="3859851" y="699391"/>
                <a:ext cx="363048" cy="276999"/>
              </a:xfrm>
              <a:prstGeom prst="rect">
                <a:avLst/>
              </a:prstGeom>
              <a:blipFill>
                <a:blip r:embed="rId8"/>
                <a:stretch>
                  <a:fillRect l="-21667" t="-2222" r="-5000" b="-3777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40EC1C71-C61C-4A70-8C3D-E197C81FE87A}"/>
                  </a:ext>
                </a:extLst>
              </p:cNvPr>
              <p:cNvSpPr txBox="1"/>
              <p:nvPr/>
            </p:nvSpPr>
            <p:spPr>
              <a:xfrm>
                <a:off x="5852351" y="2689494"/>
                <a:ext cx="1566454" cy="726546"/>
              </a:xfrm>
              <a:prstGeom prst="rect">
                <a:avLst/>
              </a:prstGeom>
              <a:noFill/>
              <a:ln w="1905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ja-JP" altLang="en-US" i="1" smtClean="0">
                              <a:latin typeface="Cambria Math" panose="02040503050406030204" pitchFamily="18" charset="0"/>
                            </a:rPr>
                          </m:ctrlPr>
                        </m:naryPr>
                        <m:sub/>
                        <m:sup/>
                        <m:e>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𝑓</m:t>
                              </m:r>
                            </m:e>
                            <m:sub>
                              <m:r>
                                <a:rPr kumimoji="1" lang="en-US" altLang="ja-JP" b="0" i="1" smtClean="0">
                                  <a:latin typeface="Cambria Math" panose="02040503050406030204" pitchFamily="18" charset="0"/>
                                </a:rPr>
                                <m:t>𝑏</m:t>
                              </m:r>
                              <m:r>
                                <a:rPr kumimoji="1" lang="en-US" altLang="ja-JP" b="0" i="1" smtClean="0">
                                  <a:latin typeface="Cambria Math" panose="02040503050406030204" pitchFamily="18" charset="0"/>
                                </a:rPr>
                                <m:t>3</m:t>
                              </m:r>
                            </m:sub>
                          </m:sSub>
                        </m:e>
                      </m:nary>
                      <m:r>
                        <a:rPr kumimoji="1" lang="en-US" altLang="ja-JP" i="1" smtClean="0">
                          <a:latin typeface="Cambria Math" panose="02040503050406030204" pitchFamily="18" charset="0"/>
                        </a:rPr>
                        <m:t>ⅆ</m:t>
                      </m:r>
                      <m:r>
                        <m:rPr>
                          <m:sty m:val="p"/>
                        </m:rPr>
                        <a:rPr lang="en-US" altLang="ja-JP" i="1">
                          <a:latin typeface="Cambria Math" panose="02040503050406030204" pitchFamily="18" charset="0"/>
                        </a:rPr>
                        <m:t>S</m:t>
                      </m:r>
                      <m:r>
                        <a:rPr lang="en-US" altLang="ja-JP" b="0" i="1" smtClean="0">
                          <a:latin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&lt;   0</m:t>
                      </m:r>
                    </m:oMath>
                  </m:oMathPara>
                </a14:m>
                <a:endParaRPr kumimoji="1" lang="ja-JP" altLang="en-US" dirty="0"/>
              </a:p>
            </p:txBody>
          </p:sp>
        </mc:Choice>
        <mc:Fallback xmlns="">
          <p:sp>
            <p:nvSpPr>
              <p:cNvPr id="4" name="テキスト ボックス 3">
                <a:extLst>
                  <a:ext uri="{FF2B5EF4-FFF2-40B4-BE49-F238E27FC236}">
                    <a16:creationId xmlns:a16="http://schemas.microsoft.com/office/drawing/2014/main" id="{40EC1C71-C61C-4A70-8C3D-E197C81FE87A}"/>
                  </a:ext>
                </a:extLst>
              </p:cNvPr>
              <p:cNvSpPr txBox="1">
                <a:spLocks noRot="1" noChangeAspect="1" noMove="1" noResize="1" noEditPoints="1" noAdjustHandles="1" noChangeArrowheads="1" noChangeShapeType="1" noTextEdit="1"/>
              </p:cNvSpPr>
              <p:nvPr/>
            </p:nvSpPr>
            <p:spPr>
              <a:xfrm>
                <a:off x="5852351" y="2689494"/>
                <a:ext cx="1566454" cy="726546"/>
              </a:xfrm>
              <a:prstGeom prst="rect">
                <a:avLst/>
              </a:prstGeom>
              <a:blipFill>
                <a:blip r:embed="rId9"/>
                <a:stretch>
                  <a:fillRect/>
                </a:stretch>
              </a:blipFill>
              <a:ln w="19050">
                <a:solidFill>
                  <a:srgbClr val="FF000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519603A6-107C-4B49-B7C3-49D43815E8A2}"/>
                  </a:ext>
                </a:extLst>
              </p:cNvPr>
              <p:cNvSpPr txBox="1"/>
              <p:nvPr/>
            </p:nvSpPr>
            <p:spPr>
              <a:xfrm>
                <a:off x="1415048" y="4497966"/>
                <a:ext cx="6529073"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曲げに伴う</a:t>
                </a:r>
                <a:r>
                  <a:rPr lang="en-US" altLang="ja-JP" sz="2000" dirty="0">
                    <a:latin typeface="Liberation Sans" pitchFamily="18"/>
                    <a:ea typeface="ＭＳ Ｐゴシック" pitchFamily="2"/>
                    <a:cs typeface="Arial" pitchFamily="2"/>
                  </a:rPr>
                  <a:t>Poisson</a:t>
                </a:r>
                <a:r>
                  <a:rPr lang="ja-JP" altLang="en-US" sz="2000" dirty="0">
                    <a:latin typeface="Liberation Sans" pitchFamily="18"/>
                    <a:ea typeface="ＭＳ Ｐゴシック" pitchFamily="2"/>
                    <a:cs typeface="Arial" pitchFamily="2"/>
                  </a:rPr>
                  <a:t>効果による</a:t>
                </a:r>
                <a14:m>
                  <m:oMath xmlns:m="http://schemas.openxmlformats.org/officeDocument/2006/math">
                    <m:sSub>
                      <m:sSubPr>
                        <m:ctrlPr>
                          <a:rPr lang="en-US" altLang="ja-JP" sz="2000" i="1" smtClean="0">
                            <a:latin typeface="Cambria Math" panose="02040503050406030204" pitchFamily="18" charset="0"/>
                            <a:ea typeface="ＭＳ Ｐゴシック" pitchFamily="2"/>
                            <a:cs typeface="Arial" pitchFamily="2"/>
                          </a:rPr>
                        </m:ctrlPr>
                      </m:sSubPr>
                      <m:e>
                        <m:r>
                          <a:rPr lang="en-US" altLang="ja-JP" sz="2000" b="0" i="1" smtClean="0">
                            <a:latin typeface="Cambria Math" panose="02040503050406030204" pitchFamily="18" charset="0"/>
                            <a:ea typeface="ＭＳ Ｐゴシック" pitchFamily="2"/>
                            <a:cs typeface="Arial" pitchFamily="2"/>
                          </a:rPr>
                          <m:t>𝑥</m:t>
                        </m:r>
                      </m:e>
                      <m:sub>
                        <m:r>
                          <a:rPr lang="en-US" altLang="ja-JP" sz="2000" b="0" i="1" smtClean="0">
                            <a:latin typeface="Cambria Math" panose="02040503050406030204" pitchFamily="18" charset="0"/>
                            <a:ea typeface="ＭＳ Ｐゴシック" pitchFamily="2"/>
                            <a:cs typeface="Arial" pitchFamily="2"/>
                          </a:rPr>
                          <m:t>3</m:t>
                        </m:r>
                      </m:sub>
                    </m:sSub>
                    <m:r>
                      <a:rPr lang="ja-JP" altLang="en-US" sz="2000" i="1">
                        <a:latin typeface="Cambria Math" panose="02040503050406030204" pitchFamily="18" charset="0"/>
                        <a:ea typeface="ＭＳ Ｐゴシック" pitchFamily="2"/>
                        <a:cs typeface="Arial" pitchFamily="2"/>
                      </a:rPr>
                      <m:t>方向</m:t>
                    </m:r>
                  </m:oMath>
                </a14:m>
                <a:r>
                  <a:rPr lang="ja-JP" altLang="en-US" sz="2000" dirty="0">
                    <a:latin typeface="Liberation Sans" pitchFamily="18"/>
                    <a:ea typeface="ＭＳ Ｐゴシック" pitchFamily="2"/>
                    <a:cs typeface="Arial" pitchFamily="2"/>
                  </a:rPr>
                  <a:t>の変位の積分は</a:t>
                </a:r>
                <a:r>
                  <a:rPr lang="ja-JP" altLang="en-US" sz="2000" dirty="0">
                    <a:solidFill>
                      <a:srgbClr val="FF0000"/>
                    </a:solidFill>
                    <a:latin typeface="Liberation Sans" pitchFamily="18"/>
                    <a:ea typeface="ＭＳ Ｐゴシック" pitchFamily="2"/>
                    <a:cs typeface="Arial" pitchFamily="2"/>
                  </a:rPr>
                  <a:t>負</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mc:Choice>
        <mc:Fallback xmlns="">
          <p:sp>
            <p:nvSpPr>
              <p:cNvPr id="19" name="テキスト ボックス 18">
                <a:extLst>
                  <a:ext uri="{FF2B5EF4-FFF2-40B4-BE49-F238E27FC236}">
                    <a16:creationId xmlns:a16="http://schemas.microsoft.com/office/drawing/2014/main" id="{519603A6-107C-4B49-B7C3-49D43815E8A2}"/>
                  </a:ext>
                </a:extLst>
              </p:cNvPr>
              <p:cNvSpPr txBox="1">
                <a:spLocks noRot="1" noChangeAspect="1" noMove="1" noResize="1" noEditPoints="1" noAdjustHandles="1" noChangeArrowheads="1" noChangeShapeType="1" noTextEdit="1"/>
              </p:cNvSpPr>
              <p:nvPr/>
            </p:nvSpPr>
            <p:spPr>
              <a:xfrm>
                <a:off x="1415048" y="4497966"/>
                <a:ext cx="6529073" cy="424368"/>
              </a:xfrm>
              <a:prstGeom prst="rect">
                <a:avLst/>
              </a:prstGeom>
              <a:blipFill>
                <a:blip r:embed="rId10"/>
                <a:stretch>
                  <a:fillRect l="-1214" t="-10145" b="-28986"/>
                </a:stretch>
              </a:blipFill>
              <a:ln>
                <a:noFill/>
              </a:ln>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3848DB5F-6C54-432F-8341-C3EF812360B2}"/>
              </a:ext>
            </a:extLst>
          </p:cNvPr>
          <p:cNvSpPr txBox="1"/>
          <p:nvPr/>
        </p:nvSpPr>
        <p:spPr>
          <a:xfrm>
            <a:off x="1085114" y="5534306"/>
            <a:ext cx="7057743"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曲げによって生じる断面の平均たわみとは逆方向の平均変位が</a:t>
            </a:r>
            <a:endParaRPr lang="en-US" altLang="ja-JP" sz="2000" dirty="0">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Poisson</a:t>
            </a:r>
            <a:r>
              <a:rPr lang="ja-JP" altLang="en-US" sz="2000" dirty="0">
                <a:latin typeface="Liberation Sans" pitchFamily="18"/>
                <a:ea typeface="ＭＳ Ｐゴシック" pitchFamily="2"/>
                <a:cs typeface="Arial" pitchFamily="2"/>
              </a:rPr>
              <a:t>効果によって生じる</a:t>
            </a:r>
            <a:endParaRPr lang="ja-JP" sz="2000" b="0" i="0" u="none" strike="noStrike" kern="1200" cap="none" dirty="0">
              <a:ln>
                <a:noFill/>
              </a:ln>
              <a:latin typeface="Liberation Sans" pitchFamily="18"/>
              <a:ea typeface="ＭＳ Ｐゴシック" pitchFamily="2"/>
              <a:cs typeface="Arial" pitchFamily="2"/>
            </a:endParaRPr>
          </a:p>
        </p:txBody>
      </p:sp>
      <p:sp>
        <p:nvSpPr>
          <p:cNvPr id="21" name="テキスト ボックス 20">
            <a:extLst>
              <a:ext uri="{FF2B5EF4-FFF2-40B4-BE49-F238E27FC236}">
                <a16:creationId xmlns:a16="http://schemas.microsoft.com/office/drawing/2014/main" id="{8369D49D-1D5A-47E6-B0A7-D1C0ADA04F98}"/>
              </a:ext>
            </a:extLst>
          </p:cNvPr>
          <p:cNvSpPr txBox="1"/>
          <p:nvPr/>
        </p:nvSpPr>
        <p:spPr>
          <a:xfrm>
            <a:off x="4571754" y="1204351"/>
            <a:ext cx="3937786"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単位の曲げを受ける代表体積要素</a:t>
            </a:r>
            <a:endParaRPr lang="ja-JP" sz="2000"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B287254-FCDB-4676-914B-1EFCECF36163}"/>
                  </a:ext>
                </a:extLst>
              </p:cNvPr>
              <p:cNvSpPr txBox="1"/>
              <p:nvPr/>
            </p:nvSpPr>
            <p:spPr>
              <a:xfrm>
                <a:off x="6242040" y="1882107"/>
                <a:ext cx="787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0" i="1" smtClean="0">
                          <a:latin typeface="Cambria Math" panose="02040503050406030204" pitchFamily="18" charset="0"/>
                        </a:rPr>
                        <m:t>𝜈</m:t>
                      </m:r>
                      <m:r>
                        <a:rPr kumimoji="1" lang="en-US" altLang="ja-JP" b="0" i="1" smtClean="0">
                          <a:latin typeface="Cambria Math" panose="02040503050406030204" pitchFamily="18" charset="0"/>
                        </a:rPr>
                        <m:t>=0.3</m:t>
                      </m:r>
                    </m:oMath>
                  </m:oMathPara>
                </a14:m>
                <a:endParaRPr kumimoji="1" lang="ja-JP" altLang="en-US" dirty="0"/>
              </a:p>
            </p:txBody>
          </p:sp>
        </mc:Choice>
        <mc:Fallback xmlns="">
          <p:sp>
            <p:nvSpPr>
              <p:cNvPr id="22" name="テキスト ボックス 21">
                <a:extLst>
                  <a:ext uri="{FF2B5EF4-FFF2-40B4-BE49-F238E27FC236}">
                    <a16:creationId xmlns:a16="http://schemas.microsoft.com/office/drawing/2014/main" id="{BB287254-FCDB-4676-914B-1EFCECF36163}"/>
                  </a:ext>
                </a:extLst>
              </p:cNvPr>
              <p:cNvSpPr txBox="1">
                <a:spLocks noRot="1" noChangeAspect="1" noMove="1" noResize="1" noEditPoints="1" noAdjustHandles="1" noChangeArrowheads="1" noChangeShapeType="1" noTextEdit="1"/>
              </p:cNvSpPr>
              <p:nvPr/>
            </p:nvSpPr>
            <p:spPr>
              <a:xfrm>
                <a:off x="6242040" y="1882107"/>
                <a:ext cx="787075" cy="276999"/>
              </a:xfrm>
              <a:prstGeom prst="rect">
                <a:avLst/>
              </a:prstGeom>
              <a:blipFill>
                <a:blip r:embed="rId11"/>
                <a:stretch>
                  <a:fillRect l="-3876" r="-6202" b="-8889"/>
                </a:stretch>
              </a:blipFill>
            </p:spPr>
            <p:txBody>
              <a:bodyPr/>
              <a:lstStyle/>
              <a:p>
                <a:r>
                  <a:rPr lang="ja-JP" altLang="en-US">
                    <a:noFill/>
                  </a:rPr>
                  <a:t> </a:t>
                </a:r>
              </a:p>
            </p:txBody>
          </p:sp>
        </mc:Fallback>
      </mc:AlternateContent>
      <p:sp>
        <p:nvSpPr>
          <p:cNvPr id="23" name="CustomShape 2">
            <a:extLst>
              <a:ext uri="{FF2B5EF4-FFF2-40B4-BE49-F238E27FC236}">
                <a16:creationId xmlns:a16="http://schemas.microsoft.com/office/drawing/2014/main" id="{788592E5-C029-4AF9-9B4A-81055435DDA4}"/>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27/12</a:t>
            </a:r>
          </a:p>
        </p:txBody>
      </p:sp>
    </p:spTree>
    <p:extLst>
      <p:ext uri="{BB962C8B-B14F-4D97-AF65-F5344CB8AC3E}">
        <p14:creationId xmlns:p14="http://schemas.microsoft.com/office/powerpoint/2010/main" val="2330970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3814051"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研究の目的</a:t>
            </a:r>
            <a:endParaRPr lang="en-US" sz="2800" spc="-1" dirty="0">
              <a:latin typeface="Arial"/>
            </a:endParaRPr>
          </a:p>
        </p:txBody>
      </p:sp>
      <p:sp>
        <p:nvSpPr>
          <p:cNvPr id="4" name="CustomShape 2">
            <a:extLst>
              <a:ext uri="{FF2B5EF4-FFF2-40B4-BE49-F238E27FC236}">
                <a16:creationId xmlns:a16="http://schemas.microsoft.com/office/drawing/2014/main" id="{6025B305-C511-45C1-8889-1B6916FE91CB}"/>
              </a:ext>
            </a:extLst>
          </p:cNvPr>
          <p:cNvSpPr/>
          <p:nvPr/>
        </p:nvSpPr>
        <p:spPr>
          <a:xfrm>
            <a:off x="8207013" y="37068"/>
            <a:ext cx="93698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2/12</a:t>
            </a:r>
          </a:p>
        </p:txBody>
      </p:sp>
      <p:sp>
        <p:nvSpPr>
          <p:cNvPr id="20" name="CustomShape 4">
            <a:extLst>
              <a:ext uri="{FF2B5EF4-FFF2-40B4-BE49-F238E27FC236}">
                <a16:creationId xmlns:a16="http://schemas.microsoft.com/office/drawing/2014/main" id="{72F57204-0675-47B8-8123-E361BC2C65B2}"/>
              </a:ext>
            </a:extLst>
          </p:cNvPr>
          <p:cNvSpPr/>
          <p:nvPr/>
        </p:nvSpPr>
        <p:spPr>
          <a:xfrm>
            <a:off x="255329" y="6234579"/>
            <a:ext cx="8797498" cy="411015"/>
          </a:xfrm>
          <a:prstGeom prst="rect">
            <a:avLst/>
          </a:prstGeom>
          <a:noFill/>
          <a:ln w="19050">
            <a:solidFill>
              <a:srgbClr val="FF0000"/>
            </a:solid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solidFill>
                  <a:srgbClr val="FF0000"/>
                </a:solidFill>
                <a:latin typeface="Arial"/>
              </a:rPr>
              <a:t>これまであまり注目されてこなかった</a:t>
            </a:r>
            <a:r>
              <a:rPr lang="en-US" altLang="ja-JP" sz="2000" spc="-1" dirty="0">
                <a:solidFill>
                  <a:srgbClr val="FF0000"/>
                </a:solidFill>
                <a:latin typeface="Arial"/>
              </a:rPr>
              <a:t>Poisson</a:t>
            </a:r>
            <a:r>
              <a:rPr lang="ja-JP" altLang="en-US" sz="2000" spc="-1" dirty="0">
                <a:solidFill>
                  <a:srgbClr val="FF0000"/>
                </a:solidFill>
                <a:latin typeface="Arial"/>
              </a:rPr>
              <a:t>効果の影響を考慮した梁理論</a:t>
            </a:r>
            <a:endParaRPr lang="en-US" sz="2000" b="0" strike="noStrike" spc="-1" dirty="0">
              <a:solidFill>
                <a:srgbClr val="FF0000"/>
              </a:solidFill>
              <a:latin typeface="Arial"/>
            </a:endParaRPr>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0D2A4D86-DCB3-44E6-A4F6-DCC7EFC38A7E}"/>
                  </a:ext>
                </a:extLst>
              </p:cNvPr>
              <p:cNvSpPr txBox="1"/>
              <p:nvPr/>
            </p:nvSpPr>
            <p:spPr>
              <a:xfrm>
                <a:off x="0" y="580695"/>
                <a:ext cx="773029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Poisson</a:t>
                </a:r>
                <a:r>
                  <a:rPr lang="ja-JP" altLang="en-US" sz="2000" dirty="0">
                    <a:latin typeface="Liberation Sans" pitchFamily="18"/>
                    <a:ea typeface="ＭＳ Ｐゴシック" pitchFamily="2"/>
                    <a:cs typeface="Arial" pitchFamily="2"/>
                  </a:rPr>
                  <a:t>比の異なる材料からなる複合断面に</a:t>
                </a:r>
                <a14:m>
                  <m:oMath xmlns:m="http://schemas.openxmlformats.org/officeDocument/2006/math">
                    <m:sSub>
                      <m:sSubPr>
                        <m:ctrlPr>
                          <a:rPr lang="en-US" altLang="ja-JP" sz="2000" i="1" smtClean="0">
                            <a:latin typeface="Cambria Math" panose="02040503050406030204" pitchFamily="18" charset="0"/>
                            <a:ea typeface="ＭＳ Ｐゴシック" pitchFamily="2"/>
                            <a:cs typeface="Arial" pitchFamily="2"/>
                          </a:rPr>
                        </m:ctrlPr>
                      </m:sSubPr>
                      <m:e>
                        <m:r>
                          <a:rPr lang="en-US" altLang="ja-JP" sz="2000" b="0" i="1" smtClean="0">
                            <a:latin typeface="Cambria Math" panose="02040503050406030204" pitchFamily="18" charset="0"/>
                            <a:ea typeface="ＭＳ Ｐゴシック" pitchFamily="2"/>
                            <a:cs typeface="Arial" pitchFamily="2"/>
                          </a:rPr>
                          <m:t>𝑥</m:t>
                        </m:r>
                      </m:e>
                      <m:sub>
                        <m:r>
                          <a:rPr lang="en-US" altLang="ja-JP" sz="2000" b="0" i="1" smtClean="0">
                            <a:latin typeface="Cambria Math" panose="02040503050406030204" pitchFamily="18" charset="0"/>
                            <a:ea typeface="ＭＳ Ｐゴシック" pitchFamily="2"/>
                            <a:cs typeface="Arial" pitchFamily="2"/>
                          </a:rPr>
                          <m:t>1</m:t>
                        </m:r>
                      </m:sub>
                    </m:sSub>
                    <m:r>
                      <a:rPr lang="ja-JP" altLang="en-US" sz="2000" i="1">
                        <a:latin typeface="Cambria Math" panose="02040503050406030204" pitchFamily="18" charset="0"/>
                        <a:ea typeface="ＭＳ Ｐゴシック" pitchFamily="2"/>
                        <a:cs typeface="Arial" pitchFamily="2"/>
                      </a:rPr>
                      <m:t>軸方向の</m:t>
                    </m:r>
                  </m:oMath>
                </a14:m>
                <a:r>
                  <a:rPr lang="ja-JP" altLang="en-US" sz="2000" dirty="0">
                    <a:latin typeface="Liberation Sans" pitchFamily="18"/>
                    <a:ea typeface="ＭＳ Ｐゴシック" pitchFamily="2"/>
                    <a:cs typeface="Arial" pitchFamily="2"/>
                  </a:rPr>
                  <a:t>圧縮を与える</a:t>
                </a:r>
                <a:endParaRPr lang="en-US" altLang="ja-JP" sz="2000" dirty="0">
                  <a:latin typeface="Liberation Sans" pitchFamily="18"/>
                  <a:ea typeface="ＭＳ Ｐゴシック" pitchFamily="2"/>
                  <a:cs typeface="Arial" pitchFamily="2"/>
                </a:endParaRPr>
              </a:p>
            </p:txBody>
          </p:sp>
        </mc:Choice>
        <mc:Fallback xmlns="">
          <p:sp>
            <p:nvSpPr>
              <p:cNvPr id="33" name="テキスト ボックス 32">
                <a:extLst>
                  <a:ext uri="{FF2B5EF4-FFF2-40B4-BE49-F238E27FC236}">
                    <a16:creationId xmlns:a16="http://schemas.microsoft.com/office/drawing/2014/main" id="{0D2A4D86-DCB3-44E6-A4F6-DCC7EFC38A7E}"/>
                  </a:ext>
                </a:extLst>
              </p:cNvPr>
              <p:cNvSpPr txBox="1">
                <a:spLocks noRot="1" noChangeAspect="1" noMove="1" noResize="1" noEditPoints="1" noAdjustHandles="1" noChangeArrowheads="1" noChangeShapeType="1" noTextEdit="1"/>
              </p:cNvSpPr>
              <p:nvPr/>
            </p:nvSpPr>
            <p:spPr>
              <a:xfrm>
                <a:off x="0" y="580695"/>
                <a:ext cx="7730299" cy="424368"/>
              </a:xfrm>
              <a:prstGeom prst="rect">
                <a:avLst/>
              </a:prstGeom>
              <a:blipFill>
                <a:blip r:embed="rId3"/>
                <a:stretch>
                  <a:fillRect l="-789" t="-8571" r="-237" b="-27143"/>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1D8A9D16-994C-4F89-B3D4-8482269DD444}"/>
                  </a:ext>
                </a:extLst>
              </p:cNvPr>
              <p:cNvSpPr txBox="1"/>
              <p:nvPr/>
            </p:nvSpPr>
            <p:spPr>
              <a:xfrm>
                <a:off x="752692" y="3510704"/>
                <a:ext cx="137233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0" i="1" smtClean="0">
                          <a:latin typeface="Cambria Math" panose="02040503050406030204" pitchFamily="18" charset="0"/>
                        </a:rPr>
                        <m:t>𝜈</m:t>
                      </m:r>
                      <m:r>
                        <a:rPr kumimoji="1" lang="en-US" altLang="ja-JP" sz="2000" b="0" i="1" smtClean="0">
                          <a:latin typeface="Cambria Math" panose="02040503050406030204" pitchFamily="18" charset="0"/>
                        </a:rPr>
                        <m:t>=0.</m:t>
                      </m:r>
                      <m:r>
                        <a:rPr kumimoji="1" lang="en-US" altLang="ja-JP" sz="2000" b="0" i="0" smtClean="0">
                          <a:latin typeface="Cambria Math" panose="02040503050406030204" pitchFamily="18" charset="0"/>
                        </a:rPr>
                        <m:t>49</m:t>
                      </m:r>
                    </m:oMath>
                  </m:oMathPara>
                </a14:m>
                <a:endParaRPr kumimoji="1" lang="ja-JP" altLang="en-US" sz="2000" dirty="0"/>
              </a:p>
            </p:txBody>
          </p:sp>
        </mc:Choice>
        <mc:Fallback xmlns="">
          <p:sp>
            <p:nvSpPr>
              <p:cNvPr id="37" name="テキスト ボックス 36">
                <a:extLst>
                  <a:ext uri="{FF2B5EF4-FFF2-40B4-BE49-F238E27FC236}">
                    <a16:creationId xmlns:a16="http://schemas.microsoft.com/office/drawing/2014/main" id="{1D8A9D16-994C-4F89-B3D4-8482269DD444}"/>
                  </a:ext>
                </a:extLst>
              </p:cNvPr>
              <p:cNvSpPr txBox="1">
                <a:spLocks noRot="1" noChangeAspect="1" noMove="1" noResize="1" noEditPoints="1" noAdjustHandles="1" noChangeArrowheads="1" noChangeShapeType="1" noTextEdit="1"/>
              </p:cNvSpPr>
              <p:nvPr/>
            </p:nvSpPr>
            <p:spPr>
              <a:xfrm>
                <a:off x="752692" y="3510704"/>
                <a:ext cx="1372337" cy="307777"/>
              </a:xfrm>
              <a:prstGeom prst="rect">
                <a:avLst/>
              </a:prstGeom>
              <a:blipFill>
                <a:blip r:embed="rId4"/>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9B8D442F-57FB-4160-98C2-E03B21CA9948}"/>
                  </a:ext>
                </a:extLst>
              </p:cNvPr>
              <p:cNvSpPr txBox="1"/>
              <p:nvPr/>
            </p:nvSpPr>
            <p:spPr>
              <a:xfrm>
                <a:off x="7893939" y="1516766"/>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40" name="テキスト ボックス 39">
                <a:extLst>
                  <a:ext uri="{FF2B5EF4-FFF2-40B4-BE49-F238E27FC236}">
                    <a16:creationId xmlns:a16="http://schemas.microsoft.com/office/drawing/2014/main" id="{9B8D442F-57FB-4160-98C2-E03B21CA9948}"/>
                  </a:ext>
                </a:extLst>
              </p:cNvPr>
              <p:cNvSpPr txBox="1">
                <a:spLocks noRot="1" noChangeAspect="1" noMove="1" noResize="1" noEditPoints="1" noAdjustHandles="1" noChangeArrowheads="1" noChangeShapeType="1" noTextEdit="1"/>
              </p:cNvSpPr>
              <p:nvPr/>
            </p:nvSpPr>
            <p:spPr>
              <a:xfrm>
                <a:off x="7893939" y="1516766"/>
                <a:ext cx="237244" cy="276999"/>
              </a:xfrm>
              <a:prstGeom prst="rect">
                <a:avLst/>
              </a:prstGeom>
              <a:blipFill>
                <a:blip r:embed="rId5"/>
                <a:stretch>
                  <a:fillRect l="-20513" r="-15385"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AE9BC7CF-02C3-455D-8953-173AD82C6761}"/>
                  </a:ext>
                </a:extLst>
              </p:cNvPr>
              <p:cNvSpPr txBox="1"/>
              <p:nvPr/>
            </p:nvSpPr>
            <p:spPr>
              <a:xfrm>
                <a:off x="7899209" y="2992459"/>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41" name="テキスト ボックス 40">
                <a:extLst>
                  <a:ext uri="{FF2B5EF4-FFF2-40B4-BE49-F238E27FC236}">
                    <a16:creationId xmlns:a16="http://schemas.microsoft.com/office/drawing/2014/main" id="{AE9BC7CF-02C3-455D-8953-173AD82C6761}"/>
                  </a:ext>
                </a:extLst>
              </p:cNvPr>
              <p:cNvSpPr txBox="1">
                <a:spLocks noRot="1" noChangeAspect="1" noMove="1" noResize="1" noEditPoints="1" noAdjustHandles="1" noChangeArrowheads="1" noChangeShapeType="1" noTextEdit="1"/>
              </p:cNvSpPr>
              <p:nvPr/>
            </p:nvSpPr>
            <p:spPr>
              <a:xfrm>
                <a:off x="7899209" y="2992459"/>
                <a:ext cx="192360" cy="276999"/>
              </a:xfrm>
              <a:prstGeom prst="rect">
                <a:avLst/>
              </a:prstGeom>
              <a:blipFill>
                <a:blip r:embed="rId6"/>
                <a:stretch>
                  <a:fillRect l="-29032" r="-25806"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DCDBAACA-CEC4-4188-99D6-9E6E43D2B04D}"/>
                  </a:ext>
                </a:extLst>
              </p:cNvPr>
              <p:cNvSpPr txBox="1"/>
              <p:nvPr/>
            </p:nvSpPr>
            <p:spPr>
              <a:xfrm>
                <a:off x="7893939" y="3921215"/>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42" name="テキスト ボックス 41">
                <a:extLst>
                  <a:ext uri="{FF2B5EF4-FFF2-40B4-BE49-F238E27FC236}">
                    <a16:creationId xmlns:a16="http://schemas.microsoft.com/office/drawing/2014/main" id="{DCDBAACA-CEC4-4188-99D6-9E6E43D2B04D}"/>
                  </a:ext>
                </a:extLst>
              </p:cNvPr>
              <p:cNvSpPr txBox="1">
                <a:spLocks noRot="1" noChangeAspect="1" noMove="1" noResize="1" noEditPoints="1" noAdjustHandles="1" noChangeArrowheads="1" noChangeShapeType="1" noTextEdit="1"/>
              </p:cNvSpPr>
              <p:nvPr/>
            </p:nvSpPr>
            <p:spPr>
              <a:xfrm>
                <a:off x="7893939" y="3921215"/>
                <a:ext cx="237244" cy="276999"/>
              </a:xfrm>
              <a:prstGeom prst="rect">
                <a:avLst/>
              </a:prstGeom>
              <a:blipFill>
                <a:blip r:embed="rId7"/>
                <a:stretch>
                  <a:fillRect l="-5128"/>
                </a:stretch>
              </a:blipFill>
            </p:spPr>
            <p:txBody>
              <a:bodyPr/>
              <a:lstStyle/>
              <a:p>
                <a:r>
                  <a:rPr lang="ja-JP" altLang="en-US">
                    <a:noFill/>
                  </a:rPr>
                  <a:t> </a:t>
                </a:r>
              </a:p>
            </p:txBody>
          </p:sp>
        </mc:Fallback>
      </mc:AlternateContent>
      <p:pic>
        <p:nvPicPr>
          <p:cNvPr id="43" name="図 42" descr="テキスト, 手紙&#10;&#10;自動的に生成された説明">
            <a:extLst>
              <a:ext uri="{FF2B5EF4-FFF2-40B4-BE49-F238E27FC236}">
                <a16:creationId xmlns:a16="http://schemas.microsoft.com/office/drawing/2014/main" id="{C556CFF0-48E3-4145-8BE9-7DF0334494E5}"/>
              </a:ext>
            </a:extLst>
          </p:cNvPr>
          <p:cNvPicPr>
            <a:picLocks noChangeAspect="1"/>
          </p:cNvPicPr>
          <p:nvPr/>
        </p:nvPicPr>
        <p:blipFill rotWithShape="1">
          <a:blip r:embed="rId8">
            <a:extLst>
              <a:ext uri="{28A0092B-C50C-407E-A947-70E740481C1C}">
                <a14:useLocalDpi xmlns:a14="http://schemas.microsoft.com/office/drawing/2010/main" val="0"/>
              </a:ext>
            </a:extLst>
          </a:blip>
          <a:srcRect l="17392" t="10149" r="78160" b="77746"/>
          <a:stretch/>
        </p:blipFill>
        <p:spPr>
          <a:xfrm>
            <a:off x="8332998" y="3532898"/>
            <a:ext cx="272903" cy="228557"/>
          </a:xfrm>
          <a:prstGeom prst="rect">
            <a:avLst/>
          </a:prstGeom>
        </p:spPr>
      </p:pic>
      <p:pic>
        <p:nvPicPr>
          <p:cNvPr id="44" name="図 43" descr="テキスト, 手紙&#10;&#10;自動的に生成された説明">
            <a:extLst>
              <a:ext uri="{FF2B5EF4-FFF2-40B4-BE49-F238E27FC236}">
                <a16:creationId xmlns:a16="http://schemas.microsoft.com/office/drawing/2014/main" id="{D8DC7EFC-26A8-438E-B3A8-39F5CB30E46C}"/>
              </a:ext>
            </a:extLst>
          </p:cNvPr>
          <p:cNvPicPr>
            <a:picLocks noChangeAspect="1"/>
          </p:cNvPicPr>
          <p:nvPr/>
        </p:nvPicPr>
        <p:blipFill rotWithShape="1">
          <a:blip r:embed="rId8">
            <a:extLst>
              <a:ext uri="{28A0092B-C50C-407E-A947-70E740481C1C}">
                <a14:useLocalDpi xmlns:a14="http://schemas.microsoft.com/office/drawing/2010/main" val="0"/>
              </a:ext>
            </a:extLst>
          </a:blip>
          <a:srcRect l="23562" t="11269" r="72410" b="78046"/>
          <a:stretch/>
        </p:blipFill>
        <p:spPr>
          <a:xfrm>
            <a:off x="8699740" y="3900418"/>
            <a:ext cx="247134" cy="201747"/>
          </a:xfrm>
          <a:prstGeom prst="rect">
            <a:avLst/>
          </a:prstGeom>
        </p:spPr>
      </p:pic>
      <p:sp>
        <p:nvSpPr>
          <p:cNvPr id="45" name="直線コネクタ 44">
            <a:extLst>
              <a:ext uri="{FF2B5EF4-FFF2-40B4-BE49-F238E27FC236}">
                <a16:creationId xmlns:a16="http://schemas.microsoft.com/office/drawing/2014/main" id="{315610F1-1862-49C5-AA0B-D8CA8FE8C7CA}"/>
              </a:ext>
            </a:extLst>
          </p:cNvPr>
          <p:cNvSpPr/>
          <p:nvPr/>
        </p:nvSpPr>
        <p:spPr>
          <a:xfrm flipH="1">
            <a:off x="8581552" y="3677588"/>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ＭＳ Ｐゴシック" pitchFamily="2"/>
              <a:cs typeface="Arial" pitchFamily="2"/>
            </a:endParaRPr>
          </a:p>
        </p:txBody>
      </p:sp>
      <p:sp>
        <p:nvSpPr>
          <p:cNvPr id="46" name="直線コネクタ 45">
            <a:extLst>
              <a:ext uri="{FF2B5EF4-FFF2-40B4-BE49-F238E27FC236}">
                <a16:creationId xmlns:a16="http://schemas.microsoft.com/office/drawing/2014/main" id="{57E505C4-0777-4E61-A872-6D9E2816E2E1}"/>
              </a:ext>
            </a:extLst>
          </p:cNvPr>
          <p:cNvSpPr/>
          <p:nvPr/>
        </p:nvSpPr>
        <p:spPr>
          <a:xfrm>
            <a:off x="8787198" y="3677588"/>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ＭＳ Ｐゴシック" pitchFamily="2"/>
              <a:cs typeface="Arial" pitchFamily="2"/>
            </a:endParaRPr>
          </a:p>
        </p:txBody>
      </p:sp>
      <p:sp>
        <p:nvSpPr>
          <p:cNvPr id="47" name="テキスト ボックス 46">
            <a:extLst>
              <a:ext uri="{FF2B5EF4-FFF2-40B4-BE49-F238E27FC236}">
                <a16:creationId xmlns:a16="http://schemas.microsoft.com/office/drawing/2014/main" id="{AA666A7A-7004-4B92-BB1C-F48FF8D4BC70}"/>
              </a:ext>
            </a:extLst>
          </p:cNvPr>
          <p:cNvSpPr txBox="1"/>
          <p:nvPr/>
        </p:nvSpPr>
        <p:spPr>
          <a:xfrm>
            <a:off x="744326" y="4309982"/>
            <a:ext cx="8089135" cy="75785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軸圧縮を受けると，</a:t>
            </a:r>
            <a:r>
              <a:rPr lang="en-US" altLang="ja-JP" sz="2000" b="0" i="0" u="none" strike="noStrike" kern="1200" cap="none" dirty="0">
                <a:ln>
                  <a:noFill/>
                </a:ln>
                <a:latin typeface="Liberation Sans" pitchFamily="18"/>
                <a:ea typeface="ＭＳ Ｐゴシック" pitchFamily="2"/>
                <a:cs typeface="Arial" pitchFamily="2"/>
              </a:rPr>
              <a:t>Poisson</a:t>
            </a:r>
            <a:r>
              <a:rPr lang="ja-JP" altLang="en-US" sz="2000" b="0" i="0" u="none" strike="noStrike" kern="1200" cap="none" dirty="0">
                <a:ln>
                  <a:noFill/>
                </a:ln>
                <a:latin typeface="Liberation Sans" pitchFamily="18"/>
                <a:ea typeface="ＭＳ Ｐゴシック" pitchFamily="2"/>
                <a:cs typeface="Arial" pitchFamily="2"/>
              </a:rPr>
              <a:t>比の大きい</a:t>
            </a:r>
            <a:r>
              <a:rPr lang="ja-JP" altLang="en-US" sz="2000" dirty="0">
                <a:latin typeface="Liberation Sans" pitchFamily="18"/>
                <a:ea typeface="ＭＳ Ｐゴシック" pitchFamily="2"/>
                <a:cs typeface="Arial" pitchFamily="2"/>
              </a:rPr>
              <a:t>充填材の変形が</a:t>
            </a:r>
            <a:r>
              <a:rPr lang="en-US" altLang="ja-JP" sz="2000" dirty="0">
                <a:latin typeface="Liberation Sans" pitchFamily="18"/>
                <a:ea typeface="ＭＳ Ｐゴシック" pitchFamily="2"/>
                <a:cs typeface="Arial" pitchFamily="2"/>
              </a:rPr>
              <a:t>Poisson</a:t>
            </a:r>
            <a:r>
              <a:rPr lang="ja-JP" altLang="en-US" sz="2000" dirty="0">
                <a:latin typeface="Liberation Sans" pitchFamily="18"/>
                <a:ea typeface="ＭＳ Ｐゴシック" pitchFamily="2"/>
                <a:cs typeface="Arial" pitchFamily="2"/>
              </a:rPr>
              <a:t>比の</a:t>
            </a:r>
            <a:endParaRPr lang="en-US" altLang="ja-JP" sz="2000" dirty="0">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小さい外側の材料によって拘束され，断面内圧縮が生じる　   　 </a:t>
            </a:r>
            <a:r>
              <a:rPr lang="ja-JP" altLang="en-US" sz="2000" dirty="0">
                <a:solidFill>
                  <a:srgbClr val="FF0000"/>
                </a:solidFill>
                <a:latin typeface="Liberation Sans" pitchFamily="18"/>
                <a:ea typeface="ＭＳ Ｐゴシック" pitchFamily="2"/>
                <a:cs typeface="Arial" pitchFamily="2"/>
              </a:rPr>
              <a:t>拘束効果</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48" name="テキスト ボックス 47">
            <a:extLst>
              <a:ext uri="{FF2B5EF4-FFF2-40B4-BE49-F238E27FC236}">
                <a16:creationId xmlns:a16="http://schemas.microsoft.com/office/drawing/2014/main" id="{B4264B1C-6834-4A3E-8E86-EFD262E1A569}"/>
              </a:ext>
            </a:extLst>
          </p:cNvPr>
          <p:cNvSpPr txBox="1"/>
          <p:nvPr/>
        </p:nvSpPr>
        <p:spPr>
          <a:xfrm>
            <a:off x="2025222" y="5204970"/>
            <a:ext cx="5583774"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複合断面では</a:t>
            </a:r>
            <a:r>
              <a:rPr lang="en-US" altLang="ja-JP" sz="2000" b="0" i="0" u="none" strike="noStrike" kern="1200" cap="none" dirty="0">
                <a:ln>
                  <a:noFill/>
                </a:ln>
                <a:latin typeface="Liberation Sans" pitchFamily="18"/>
                <a:ea typeface="ＭＳ Ｐゴシック" pitchFamily="2"/>
                <a:cs typeface="Arial" pitchFamily="2"/>
              </a:rPr>
              <a:t>Poisson</a:t>
            </a:r>
            <a:r>
              <a:rPr lang="ja-JP" altLang="en-US" sz="2000" b="0" i="0" u="none" strike="noStrike" kern="1200" cap="none" dirty="0">
                <a:ln>
                  <a:noFill/>
                </a:ln>
                <a:latin typeface="Liberation Sans" pitchFamily="18"/>
                <a:ea typeface="ＭＳ Ｐゴシック" pitchFamily="2"/>
                <a:cs typeface="Arial" pitchFamily="2"/>
              </a:rPr>
              <a:t>効果の影響を無視できない　　　　　</a:t>
            </a:r>
            <a:endParaRPr lang="ja-JP" sz="2000" b="0" i="0" u="none" strike="noStrike" kern="1200" cap="none" dirty="0">
              <a:ln>
                <a:noFill/>
              </a:ln>
              <a:latin typeface="Liberation Sans" pitchFamily="18"/>
              <a:ea typeface="ＭＳ Ｐゴシック" pitchFamily="2"/>
              <a:cs typeface="Arial" pitchFamily="2"/>
            </a:endParaRPr>
          </a:p>
        </p:txBody>
      </p:sp>
      <p:cxnSp>
        <p:nvCxnSpPr>
          <p:cNvPr id="49" name="直線矢印コネクタ 48">
            <a:extLst>
              <a:ext uri="{FF2B5EF4-FFF2-40B4-BE49-F238E27FC236}">
                <a16:creationId xmlns:a16="http://schemas.microsoft.com/office/drawing/2014/main" id="{5FFD618B-168A-4755-8E3D-835A56B26C3E}"/>
              </a:ext>
            </a:extLst>
          </p:cNvPr>
          <p:cNvCxnSpPr>
            <a:cxnSpLocks/>
          </p:cNvCxnSpPr>
          <p:nvPr/>
        </p:nvCxnSpPr>
        <p:spPr>
          <a:xfrm>
            <a:off x="1817094" y="5891417"/>
            <a:ext cx="38123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C9B8A5BF-FDF6-43E7-B53E-EA27514DFD85}"/>
              </a:ext>
            </a:extLst>
          </p:cNvPr>
          <p:cNvSpPr txBox="1"/>
          <p:nvPr/>
        </p:nvSpPr>
        <p:spPr>
          <a:xfrm>
            <a:off x="2419687" y="5680314"/>
            <a:ext cx="5465753"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積層梁や</a:t>
            </a:r>
            <a:r>
              <a:rPr lang="en-US" altLang="ja-JP" sz="2000" b="0" i="0" u="none" strike="noStrike" kern="1200" cap="none" dirty="0">
                <a:ln>
                  <a:noFill/>
                </a:ln>
                <a:latin typeface="Liberation Sans" pitchFamily="18"/>
                <a:ea typeface="ＭＳ Ｐゴシック" pitchFamily="2"/>
                <a:cs typeface="Arial" pitchFamily="2"/>
              </a:rPr>
              <a:t>CFT</a:t>
            </a:r>
            <a:r>
              <a:rPr lang="ja-JP" altLang="en-US" sz="2000" b="0" i="0" u="none" strike="noStrike" kern="1200" cap="none" dirty="0">
                <a:ln>
                  <a:noFill/>
                </a:ln>
                <a:latin typeface="Liberation Sans" pitchFamily="18"/>
                <a:ea typeface="ＭＳ Ｐゴシック" pitchFamily="2"/>
                <a:cs typeface="Arial" pitchFamily="2"/>
              </a:rPr>
              <a:t>（</a:t>
            </a:r>
            <a:r>
              <a:rPr lang="en-US" altLang="ja-JP" sz="2000" b="0" i="0" dirty="0">
                <a:solidFill>
                  <a:srgbClr val="202124"/>
                </a:solidFill>
                <a:effectLst/>
                <a:latin typeface="arial" panose="020B0604020202020204" pitchFamily="34" charset="0"/>
              </a:rPr>
              <a:t>Concrete Filled Steel Tube</a:t>
            </a:r>
            <a:r>
              <a:rPr lang="ja-JP" altLang="en-US" sz="2000" b="0" i="0" u="none" strike="noStrike" kern="1200" cap="none" dirty="0">
                <a:ln>
                  <a:noFill/>
                </a:ln>
                <a:latin typeface="Liberation Sans" pitchFamily="18"/>
                <a:ea typeface="ＭＳ Ｐゴシック" pitchFamily="2"/>
                <a:cs typeface="Arial" pitchFamily="2"/>
              </a:rPr>
              <a:t>）等々</a:t>
            </a:r>
            <a:endParaRPr lang="ja-JP" sz="2000"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0E86D014-FFC4-47C7-8180-D553AEE15FA1}"/>
                  </a:ext>
                </a:extLst>
              </p:cNvPr>
              <p:cNvSpPr txBox="1"/>
              <p:nvPr/>
            </p:nvSpPr>
            <p:spPr>
              <a:xfrm>
                <a:off x="631973" y="3223123"/>
                <a:ext cx="151765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𝐸</m:t>
                      </m:r>
                      <m:r>
                        <a:rPr kumimoji="1" lang="en-US" altLang="ja-JP" sz="2000" b="0" i="1" smtClean="0">
                          <a:latin typeface="Cambria Math" panose="02040503050406030204" pitchFamily="18" charset="0"/>
                        </a:rPr>
                        <m:t>=200</m:t>
                      </m:r>
                    </m:oMath>
                  </m:oMathPara>
                </a14:m>
                <a:endParaRPr kumimoji="1" lang="ja-JP" altLang="en-US" sz="2000" dirty="0"/>
              </a:p>
            </p:txBody>
          </p:sp>
        </mc:Choice>
        <mc:Fallback xmlns="">
          <p:sp>
            <p:nvSpPr>
              <p:cNvPr id="31" name="テキスト ボックス 30">
                <a:extLst>
                  <a:ext uri="{FF2B5EF4-FFF2-40B4-BE49-F238E27FC236}">
                    <a16:creationId xmlns:a16="http://schemas.microsoft.com/office/drawing/2014/main" id="{0E86D014-FFC4-47C7-8180-D553AEE15FA1}"/>
                  </a:ext>
                </a:extLst>
              </p:cNvPr>
              <p:cNvSpPr txBox="1">
                <a:spLocks noRot="1" noChangeAspect="1" noMove="1" noResize="1" noEditPoints="1" noAdjustHandles="1" noChangeArrowheads="1" noChangeShapeType="1" noTextEdit="1"/>
              </p:cNvSpPr>
              <p:nvPr/>
            </p:nvSpPr>
            <p:spPr>
              <a:xfrm>
                <a:off x="631973" y="3223123"/>
                <a:ext cx="1517658" cy="307777"/>
              </a:xfrm>
              <a:prstGeom prst="rect">
                <a:avLst/>
              </a:prstGeom>
              <a:blipFill>
                <a:blip r:embed="rId9"/>
                <a:stretch>
                  <a:fillRect b="-10000"/>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A6D9FBBC-27B4-462F-A31E-84CFE6B360B5}"/>
              </a:ext>
            </a:extLst>
          </p:cNvPr>
          <p:cNvSpPr txBox="1"/>
          <p:nvPr/>
        </p:nvSpPr>
        <p:spPr>
          <a:xfrm>
            <a:off x="1803101" y="3205931"/>
            <a:ext cx="668458"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b="0" i="0" u="none" strike="noStrike" kern="1200" cap="none" dirty="0" err="1">
                <a:ln>
                  <a:noFill/>
                </a:ln>
                <a:latin typeface="Liberation Sans" pitchFamily="18"/>
                <a:ea typeface="ＭＳ Ｐゴシック" pitchFamily="2"/>
                <a:cs typeface="Arial" pitchFamily="2"/>
              </a:rPr>
              <a:t>GPa</a:t>
            </a:r>
            <a:endParaRPr lang="ja-JP"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07BC6FD0-0795-41DE-897C-94FB4CF80526}"/>
                  </a:ext>
                </a:extLst>
              </p:cNvPr>
              <p:cNvSpPr txBox="1"/>
              <p:nvPr/>
            </p:nvSpPr>
            <p:spPr>
              <a:xfrm>
                <a:off x="570273" y="1883215"/>
                <a:ext cx="137233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0" i="1" smtClean="0">
                          <a:latin typeface="Cambria Math" panose="02040503050406030204" pitchFamily="18" charset="0"/>
                        </a:rPr>
                        <m:t>𝜈</m:t>
                      </m:r>
                      <m:r>
                        <a:rPr kumimoji="1" lang="en-US" altLang="ja-JP" sz="2000" b="0" i="1" smtClean="0">
                          <a:latin typeface="Cambria Math" panose="02040503050406030204" pitchFamily="18" charset="0"/>
                        </a:rPr>
                        <m:t>=0</m:t>
                      </m:r>
                    </m:oMath>
                  </m:oMathPara>
                </a14:m>
                <a:endParaRPr kumimoji="1" lang="ja-JP" altLang="en-US" sz="2000" dirty="0"/>
              </a:p>
            </p:txBody>
          </p:sp>
        </mc:Choice>
        <mc:Fallback xmlns="">
          <p:sp>
            <p:nvSpPr>
              <p:cNvPr id="50" name="テキスト ボックス 49">
                <a:extLst>
                  <a:ext uri="{FF2B5EF4-FFF2-40B4-BE49-F238E27FC236}">
                    <a16:creationId xmlns:a16="http://schemas.microsoft.com/office/drawing/2014/main" id="{07BC6FD0-0795-41DE-897C-94FB4CF80526}"/>
                  </a:ext>
                </a:extLst>
              </p:cNvPr>
              <p:cNvSpPr txBox="1">
                <a:spLocks noRot="1" noChangeAspect="1" noMove="1" noResize="1" noEditPoints="1" noAdjustHandles="1" noChangeArrowheads="1" noChangeShapeType="1" noTextEdit="1"/>
              </p:cNvSpPr>
              <p:nvPr/>
            </p:nvSpPr>
            <p:spPr>
              <a:xfrm>
                <a:off x="570273" y="1883215"/>
                <a:ext cx="1372337" cy="307777"/>
              </a:xfrm>
              <a:prstGeom prst="rect">
                <a:avLst/>
              </a:prstGeom>
              <a:blipFill>
                <a:blip r:embed="rId10"/>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9A6DB30A-E034-4706-8355-0D810660A364}"/>
                  </a:ext>
                </a:extLst>
              </p:cNvPr>
              <p:cNvSpPr txBox="1"/>
              <p:nvPr/>
            </p:nvSpPr>
            <p:spPr>
              <a:xfrm>
                <a:off x="619672" y="1595634"/>
                <a:ext cx="151765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𝐸</m:t>
                      </m:r>
                      <m:r>
                        <a:rPr kumimoji="1" lang="en-US" altLang="ja-JP" sz="2000" b="0" i="1" smtClean="0">
                          <a:latin typeface="Cambria Math" panose="02040503050406030204" pitchFamily="18" charset="0"/>
                        </a:rPr>
                        <m:t>=200</m:t>
                      </m:r>
                    </m:oMath>
                  </m:oMathPara>
                </a14:m>
                <a:endParaRPr kumimoji="1" lang="ja-JP" altLang="en-US" sz="2000" dirty="0"/>
              </a:p>
            </p:txBody>
          </p:sp>
        </mc:Choice>
        <mc:Fallback xmlns="">
          <p:sp>
            <p:nvSpPr>
              <p:cNvPr id="52" name="テキスト ボックス 51">
                <a:extLst>
                  <a:ext uri="{FF2B5EF4-FFF2-40B4-BE49-F238E27FC236}">
                    <a16:creationId xmlns:a16="http://schemas.microsoft.com/office/drawing/2014/main" id="{9A6DB30A-E034-4706-8355-0D810660A364}"/>
                  </a:ext>
                </a:extLst>
              </p:cNvPr>
              <p:cNvSpPr txBox="1">
                <a:spLocks noRot="1" noChangeAspect="1" noMove="1" noResize="1" noEditPoints="1" noAdjustHandles="1" noChangeArrowheads="1" noChangeShapeType="1" noTextEdit="1"/>
              </p:cNvSpPr>
              <p:nvPr/>
            </p:nvSpPr>
            <p:spPr>
              <a:xfrm>
                <a:off x="619672" y="1595634"/>
                <a:ext cx="1517658" cy="307777"/>
              </a:xfrm>
              <a:prstGeom prst="rect">
                <a:avLst/>
              </a:prstGeom>
              <a:blipFill>
                <a:blip r:embed="rId11"/>
                <a:stretch>
                  <a:fillRect b="-10000"/>
                </a:stretch>
              </a:blipFill>
            </p:spPr>
            <p:txBody>
              <a:bodyPr/>
              <a:lstStyle/>
              <a:p>
                <a:r>
                  <a:rPr lang="ja-JP" altLang="en-US">
                    <a:noFill/>
                  </a:rPr>
                  <a:t> </a:t>
                </a:r>
              </a:p>
            </p:txBody>
          </p:sp>
        </mc:Fallback>
      </mc:AlternateContent>
      <p:sp>
        <p:nvSpPr>
          <p:cNvPr id="53" name="テキスト ボックス 52">
            <a:extLst>
              <a:ext uri="{FF2B5EF4-FFF2-40B4-BE49-F238E27FC236}">
                <a16:creationId xmlns:a16="http://schemas.microsoft.com/office/drawing/2014/main" id="{02DC3618-A9DE-4D1E-B194-3604E69C2A45}"/>
              </a:ext>
            </a:extLst>
          </p:cNvPr>
          <p:cNvSpPr txBox="1"/>
          <p:nvPr/>
        </p:nvSpPr>
        <p:spPr>
          <a:xfrm>
            <a:off x="1790800" y="1578442"/>
            <a:ext cx="668458"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b="0" i="0" u="none" strike="noStrike" kern="1200" cap="none" dirty="0" err="1">
                <a:ln>
                  <a:noFill/>
                </a:ln>
                <a:latin typeface="Liberation Sans" pitchFamily="18"/>
                <a:ea typeface="ＭＳ Ｐゴシック" pitchFamily="2"/>
                <a:cs typeface="Arial" pitchFamily="2"/>
              </a:rPr>
              <a:t>GPa</a:t>
            </a:r>
            <a:endParaRPr lang="ja-JP" b="0" i="0" u="none" strike="noStrike" kern="1200" cap="none" dirty="0">
              <a:ln>
                <a:noFill/>
              </a:ln>
              <a:latin typeface="Liberation Sans" pitchFamily="18"/>
              <a:ea typeface="ＭＳ Ｐゴシック" pitchFamily="2"/>
              <a:cs typeface="Arial" pitchFamily="2"/>
            </a:endParaRPr>
          </a:p>
        </p:txBody>
      </p:sp>
      <p:pic>
        <p:nvPicPr>
          <p:cNvPr id="34" name="図 33">
            <a:extLst>
              <a:ext uri="{FF2B5EF4-FFF2-40B4-BE49-F238E27FC236}">
                <a16:creationId xmlns:a16="http://schemas.microsoft.com/office/drawing/2014/main" id="{396A0C58-DA85-470D-BF9D-63E5BD11F239}"/>
              </a:ext>
            </a:extLst>
          </p:cNvPr>
          <p:cNvPicPr>
            <a:picLocks noChangeAspect="1"/>
          </p:cNvPicPr>
          <p:nvPr/>
        </p:nvPicPr>
        <p:blipFill>
          <a:blip r:embed="rId12">
            <a:lum/>
            <a:alphaModFix/>
          </a:blip>
          <a:srcRect/>
          <a:stretch>
            <a:fillRect/>
          </a:stretch>
        </p:blipFill>
        <p:spPr>
          <a:xfrm flipH="1">
            <a:off x="7792694" y="1587580"/>
            <a:ext cx="81843" cy="2520001"/>
          </a:xfrm>
          <a:prstGeom prst="rect">
            <a:avLst/>
          </a:prstGeom>
          <a:noFill/>
          <a:ln>
            <a:noFill/>
          </a:ln>
        </p:spPr>
      </p:pic>
      <p:cxnSp>
        <p:nvCxnSpPr>
          <p:cNvPr id="35" name="直線矢印コネクタ 34">
            <a:extLst>
              <a:ext uri="{FF2B5EF4-FFF2-40B4-BE49-F238E27FC236}">
                <a16:creationId xmlns:a16="http://schemas.microsoft.com/office/drawing/2014/main" id="{7FCBF913-7B59-4A70-8975-FB631B6EDE3C}"/>
              </a:ext>
            </a:extLst>
          </p:cNvPr>
          <p:cNvCxnSpPr/>
          <p:nvPr/>
        </p:nvCxnSpPr>
        <p:spPr>
          <a:xfrm>
            <a:off x="7134014" y="4852968"/>
            <a:ext cx="38123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5" name="図 4" descr="持つ, 男, 記号 が含まれている画像&#10;&#10;自動的に生成された説明">
            <a:extLst>
              <a:ext uri="{FF2B5EF4-FFF2-40B4-BE49-F238E27FC236}">
                <a16:creationId xmlns:a16="http://schemas.microsoft.com/office/drawing/2014/main" id="{D1C083B4-3019-48D5-9DE5-CDD78931A9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3955" y="1069314"/>
            <a:ext cx="3143472" cy="3143472"/>
          </a:xfrm>
          <a:prstGeom prst="rect">
            <a:avLst/>
          </a:prstGeom>
        </p:spPr>
      </p:pic>
      <p:sp>
        <p:nvSpPr>
          <p:cNvPr id="7" name="正方形/長方形 6">
            <a:extLst>
              <a:ext uri="{FF2B5EF4-FFF2-40B4-BE49-F238E27FC236}">
                <a16:creationId xmlns:a16="http://schemas.microsoft.com/office/drawing/2014/main" id="{14FD89B7-AE71-417D-9CD5-4E608D9086CB}"/>
              </a:ext>
            </a:extLst>
          </p:cNvPr>
          <p:cNvSpPr/>
          <p:nvPr/>
        </p:nvSpPr>
        <p:spPr>
          <a:xfrm>
            <a:off x="752692" y="1516766"/>
            <a:ext cx="1770590" cy="757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C733366-189F-49DD-BD5F-5EF18F59C1FD}"/>
              </a:ext>
            </a:extLst>
          </p:cNvPr>
          <p:cNvSpPr/>
          <p:nvPr/>
        </p:nvSpPr>
        <p:spPr>
          <a:xfrm>
            <a:off x="752692" y="3138022"/>
            <a:ext cx="1770590" cy="75785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C3A0638B-7CE0-4D3A-AF29-9BF4F52523A7}"/>
              </a:ext>
            </a:extLst>
          </p:cNvPr>
          <p:cNvCxnSpPr>
            <a:cxnSpLocks/>
            <a:stCxn id="7" idx="3"/>
          </p:cNvCxnSpPr>
          <p:nvPr/>
        </p:nvCxnSpPr>
        <p:spPr>
          <a:xfrm flipV="1">
            <a:off x="2523282" y="1459667"/>
            <a:ext cx="2304397" cy="436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1C35A088-57B0-4DE3-9B97-BECF93F46B6A}"/>
              </a:ext>
            </a:extLst>
          </p:cNvPr>
          <p:cNvCxnSpPr>
            <a:cxnSpLocks/>
          </p:cNvCxnSpPr>
          <p:nvPr/>
        </p:nvCxnSpPr>
        <p:spPr>
          <a:xfrm flipV="1">
            <a:off x="2516325" y="2643963"/>
            <a:ext cx="3143472" cy="886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E4862BEE-7B6C-4577-93BD-A8B40D0A5890}"/>
                  </a:ext>
                </a:extLst>
              </p:cNvPr>
              <p:cNvSpPr txBox="1"/>
              <p:nvPr/>
            </p:nvSpPr>
            <p:spPr>
              <a:xfrm>
                <a:off x="7338075" y="1030900"/>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56" name="テキスト ボックス 55">
                <a:extLst>
                  <a:ext uri="{FF2B5EF4-FFF2-40B4-BE49-F238E27FC236}">
                    <a16:creationId xmlns:a16="http://schemas.microsoft.com/office/drawing/2014/main" id="{E4862BEE-7B6C-4577-93BD-A8B40D0A5890}"/>
                  </a:ext>
                </a:extLst>
              </p:cNvPr>
              <p:cNvSpPr txBox="1">
                <a:spLocks noRot="1" noChangeAspect="1" noMove="1" noResize="1" noEditPoints="1" noAdjustHandles="1" noChangeArrowheads="1" noChangeShapeType="1" noTextEdit="1"/>
              </p:cNvSpPr>
              <p:nvPr/>
            </p:nvSpPr>
            <p:spPr>
              <a:xfrm>
                <a:off x="7338075" y="1030900"/>
                <a:ext cx="987835" cy="501356"/>
              </a:xfrm>
              <a:prstGeom prst="rect">
                <a:avLst/>
              </a:prstGeom>
              <a:blipFill>
                <a:blip r:embed="rId14"/>
                <a:stretch>
                  <a:fillRect/>
                </a:stretch>
              </a:blipFill>
            </p:spPr>
            <p:txBody>
              <a:bodyPr/>
              <a:lstStyle/>
              <a:p>
                <a:r>
                  <a:rPr lang="ja-JP" altLang="en-US">
                    <a:noFill/>
                  </a:rPr>
                  <a:t> </a:t>
                </a:r>
              </a:p>
            </p:txBody>
          </p:sp>
        </mc:Fallback>
      </mc:AlternateContent>
      <p:sp>
        <p:nvSpPr>
          <p:cNvPr id="58" name="テキスト ボックス 57">
            <a:extLst>
              <a:ext uri="{FF2B5EF4-FFF2-40B4-BE49-F238E27FC236}">
                <a16:creationId xmlns:a16="http://schemas.microsoft.com/office/drawing/2014/main" id="{B9F5B789-A750-49D3-AE5A-6C5FC26AAB65}"/>
              </a:ext>
            </a:extLst>
          </p:cNvPr>
          <p:cNvSpPr txBox="1"/>
          <p:nvPr/>
        </p:nvSpPr>
        <p:spPr>
          <a:xfrm>
            <a:off x="2501324" y="3577536"/>
            <a:ext cx="1511983"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solidFill>
                  <a:schemeClr val="accent1"/>
                </a:solidFill>
                <a:latin typeface="Liberation Sans" pitchFamily="18"/>
                <a:ea typeface="ＭＳ Ｐゴシック" pitchFamily="2"/>
                <a:cs typeface="Arial" pitchFamily="2"/>
              </a:rPr>
              <a:t>断面内圧縮</a:t>
            </a:r>
            <a:endParaRPr lang="ja-JP" sz="2000" b="0" i="0" u="none" strike="noStrike" kern="1200" cap="none" dirty="0">
              <a:ln>
                <a:noFill/>
              </a:ln>
              <a:solidFill>
                <a:schemeClr val="accent1"/>
              </a:solidFill>
              <a:latin typeface="Liberation Sans" pitchFamily="18"/>
              <a:ea typeface="ＭＳ Ｐゴシック" pitchFamily="2"/>
              <a:cs typeface="Arial" pitchFamily="2"/>
            </a:endParaRPr>
          </a:p>
        </p:txBody>
      </p:sp>
    </p:spTree>
    <p:extLst>
      <p:ext uri="{BB962C8B-B14F-4D97-AF65-F5344CB8AC3E}">
        <p14:creationId xmlns:p14="http://schemas.microsoft.com/office/powerpoint/2010/main" val="2739599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単純梁（均質断面）</a:t>
            </a:r>
            <a:endParaRPr lang="en-US" sz="2800" spc="-1" dirty="0">
              <a:latin typeface="Arial"/>
            </a:endParaRPr>
          </a:p>
        </p:txBody>
      </p:sp>
      <p:pic>
        <p:nvPicPr>
          <p:cNvPr id="6" name="図 5" descr="地図のスクリーンショット&#10;&#10;中程度の精度で自動的に生成された説明">
            <a:extLst>
              <a:ext uri="{FF2B5EF4-FFF2-40B4-BE49-F238E27FC236}">
                <a16:creationId xmlns:a16="http://schemas.microsoft.com/office/drawing/2014/main" id="{45FA70C0-57FF-4386-A984-6E7338C7D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39" y="1179207"/>
            <a:ext cx="8024884" cy="5054113"/>
          </a:xfrm>
          <a:prstGeom prst="rect">
            <a:avLst/>
          </a:prstGeom>
        </p:spPr>
      </p:pic>
      <p:sp>
        <p:nvSpPr>
          <p:cNvPr id="10" name="CustomShape 2">
            <a:extLst>
              <a:ext uri="{FF2B5EF4-FFF2-40B4-BE49-F238E27FC236}">
                <a16:creationId xmlns:a16="http://schemas.microsoft.com/office/drawing/2014/main" id="{F48E44BB-F410-421A-BD80-3F31325BB01A}"/>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28/12</a:t>
            </a:r>
          </a:p>
        </p:txBody>
      </p:sp>
    </p:spTree>
    <p:extLst>
      <p:ext uri="{BB962C8B-B14F-4D97-AF65-F5344CB8AC3E}">
        <p14:creationId xmlns:p14="http://schemas.microsoft.com/office/powerpoint/2010/main" val="960600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6594322"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単純梁（均質断面）</a:t>
            </a:r>
            <a:endParaRPr lang="en-US" sz="2800" spc="-1" dirty="0">
              <a:latin typeface="Arial"/>
            </a:endParaRPr>
          </a:p>
        </p:txBody>
      </p:sp>
      <p:pic>
        <p:nvPicPr>
          <p:cNvPr id="3" name="図 2" descr="テーブル&#10;&#10;自動的に生成された説明">
            <a:extLst>
              <a:ext uri="{FF2B5EF4-FFF2-40B4-BE49-F238E27FC236}">
                <a16:creationId xmlns:a16="http://schemas.microsoft.com/office/drawing/2014/main" id="{E621034B-97E7-470B-B5FC-1C8CCFBE8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 y="776359"/>
            <a:ext cx="9144000" cy="2348722"/>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3B31E6C3-AF90-436B-A891-774E788D3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 y="3195769"/>
            <a:ext cx="9144000" cy="1227893"/>
          </a:xfrm>
          <a:prstGeom prst="rect">
            <a:avLst/>
          </a:prstGeom>
        </p:spPr>
      </p:pic>
      <p:sp>
        <p:nvSpPr>
          <p:cNvPr id="10" name="テキスト ボックス 9">
            <a:extLst>
              <a:ext uri="{FF2B5EF4-FFF2-40B4-BE49-F238E27FC236}">
                <a16:creationId xmlns:a16="http://schemas.microsoft.com/office/drawing/2014/main" id="{93977B0C-062E-4A83-A363-6D5E02BEA142}"/>
              </a:ext>
            </a:extLst>
          </p:cNvPr>
          <p:cNvSpPr txBox="1"/>
          <p:nvPr/>
        </p:nvSpPr>
        <p:spPr>
          <a:xfrm>
            <a:off x="1435279" y="4494350"/>
            <a:ext cx="6929374"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均質断面なら斉木・鄭の手法と本手法の曲げ剛性はほぼ同じ</a:t>
            </a:r>
            <a:endParaRPr lang="ja-JP" sz="2000" b="0" i="0" u="none" strike="noStrike" kern="1200" cap="none" dirty="0">
              <a:ln>
                <a:noFill/>
              </a:ln>
              <a:latin typeface="Liberation Sans" pitchFamily="18"/>
              <a:ea typeface="ＭＳ Ｐゴシック" pitchFamily="2"/>
              <a:cs typeface="Arial" pitchFamily="2"/>
            </a:endParaRPr>
          </a:p>
        </p:txBody>
      </p:sp>
      <p:sp>
        <p:nvSpPr>
          <p:cNvPr id="11" name="テキスト ボックス 10">
            <a:extLst>
              <a:ext uri="{FF2B5EF4-FFF2-40B4-BE49-F238E27FC236}">
                <a16:creationId xmlns:a16="http://schemas.microsoft.com/office/drawing/2014/main" id="{F4A21642-C4D0-4A07-996D-F1DCB44F781A}"/>
              </a:ext>
            </a:extLst>
          </p:cNvPr>
          <p:cNvSpPr txBox="1"/>
          <p:nvPr/>
        </p:nvSpPr>
        <p:spPr>
          <a:xfrm>
            <a:off x="1570912" y="5108916"/>
            <a:ext cx="6042593"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b="0" i="0" u="none" strike="noStrike" kern="1200" cap="none" dirty="0">
                <a:ln>
                  <a:noFill/>
                </a:ln>
                <a:latin typeface="Liberation Sans" pitchFamily="18"/>
                <a:ea typeface="ＭＳ Ｐゴシック" pitchFamily="2"/>
                <a:cs typeface="Arial" pitchFamily="2"/>
              </a:rPr>
              <a:t>Poisson</a:t>
            </a:r>
            <a:r>
              <a:rPr lang="ja-JP" altLang="en-US" sz="2000" b="0" i="0" u="none" strike="noStrike" kern="1200" cap="none" dirty="0">
                <a:ln>
                  <a:noFill/>
                </a:ln>
                <a:latin typeface="Liberation Sans" pitchFamily="18"/>
                <a:ea typeface="ＭＳ Ｐゴシック" pitchFamily="2"/>
                <a:cs typeface="Arial" pitchFamily="2"/>
              </a:rPr>
              <a:t>比の有無によるせん断剛性の低下や上昇は，</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せん断弾性係数を介して</a:t>
            </a:r>
            <a:r>
              <a:rPr lang="ja-JP" altLang="en-US" sz="2000" dirty="0">
                <a:latin typeface="Liberation Sans" pitchFamily="18"/>
                <a:ea typeface="ＭＳ Ｐゴシック" pitchFamily="2"/>
                <a:cs typeface="Arial" pitchFamily="2"/>
              </a:rPr>
              <a:t>斉木・鄭の手法でも考慮可能</a:t>
            </a:r>
            <a:endParaRPr lang="ja-JP" sz="2000" b="0" i="0" u="none" strike="noStrike" kern="1200" cap="none" dirty="0">
              <a:ln>
                <a:noFill/>
              </a:ln>
              <a:latin typeface="Liberation Sans" pitchFamily="18"/>
              <a:ea typeface="ＭＳ Ｐゴシック" pitchFamily="2"/>
              <a:cs typeface="Arial" pitchFamily="2"/>
            </a:endParaRPr>
          </a:p>
        </p:txBody>
      </p:sp>
      <p:sp>
        <p:nvSpPr>
          <p:cNvPr id="12" name="テキスト ボックス 11">
            <a:extLst>
              <a:ext uri="{FF2B5EF4-FFF2-40B4-BE49-F238E27FC236}">
                <a16:creationId xmlns:a16="http://schemas.microsoft.com/office/drawing/2014/main" id="{B352F419-B7DF-4EE5-919F-0DB6D858219B}"/>
              </a:ext>
            </a:extLst>
          </p:cNvPr>
          <p:cNvSpPr txBox="1"/>
          <p:nvPr/>
        </p:nvSpPr>
        <p:spPr>
          <a:xfrm>
            <a:off x="1574138" y="6034219"/>
            <a:ext cx="6221103"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本提案手法が</a:t>
            </a:r>
            <a:r>
              <a:rPr lang="ja-JP" altLang="en-US" sz="2000" dirty="0">
                <a:latin typeface="Liberation Sans" pitchFamily="18"/>
                <a:ea typeface="ＭＳ Ｐゴシック" pitchFamily="2"/>
                <a:cs typeface="Arial" pitchFamily="2"/>
              </a:rPr>
              <a:t>斉木・鄭の手法よりもたわみが小さいのは</a:t>
            </a:r>
            <a:endParaRPr lang="en-US" altLang="ja-JP" sz="2000" dirty="0">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en-US" altLang="ja-JP" sz="2000" dirty="0">
                <a:solidFill>
                  <a:srgbClr val="FF0000"/>
                </a:solidFill>
                <a:latin typeface="Liberation Sans" pitchFamily="18"/>
                <a:ea typeface="ＭＳ Ｐゴシック" pitchFamily="2"/>
                <a:cs typeface="Arial" pitchFamily="2"/>
              </a:rPr>
              <a:t>Poisson</a:t>
            </a:r>
            <a:r>
              <a:rPr lang="ja-JP" altLang="en-US" sz="2000" dirty="0">
                <a:solidFill>
                  <a:srgbClr val="FF0000"/>
                </a:solidFill>
                <a:latin typeface="Liberation Sans" pitchFamily="18"/>
                <a:ea typeface="ＭＳ Ｐゴシック" pitchFamily="2"/>
                <a:cs typeface="Arial" pitchFamily="2"/>
              </a:rPr>
              <a:t>効果の影響を考慮しているため</a:t>
            </a:r>
            <a:endParaRPr 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14" name="直線コネクタ 13">
            <a:extLst>
              <a:ext uri="{FF2B5EF4-FFF2-40B4-BE49-F238E27FC236}">
                <a16:creationId xmlns:a16="http://schemas.microsoft.com/office/drawing/2014/main" id="{AC114638-1200-43A8-BBBC-40150584FF55}"/>
              </a:ext>
            </a:extLst>
          </p:cNvPr>
          <p:cNvSpPr/>
          <p:nvPr/>
        </p:nvSpPr>
        <p:spPr>
          <a:xfrm flipH="1">
            <a:off x="4675640" y="4918718"/>
            <a:ext cx="1135" cy="195278"/>
          </a:xfrm>
          <a:prstGeom prst="line">
            <a:avLst/>
          </a:prstGeom>
          <a:noFill/>
          <a:ln w="12600">
            <a:solidFill>
              <a:srgbClr val="FF3333"/>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5" name="直線コネクタ 14">
            <a:extLst>
              <a:ext uri="{FF2B5EF4-FFF2-40B4-BE49-F238E27FC236}">
                <a16:creationId xmlns:a16="http://schemas.microsoft.com/office/drawing/2014/main" id="{50B077DE-28A7-4C48-866B-65F1BF39D81B}"/>
              </a:ext>
            </a:extLst>
          </p:cNvPr>
          <p:cNvSpPr/>
          <p:nvPr/>
        </p:nvSpPr>
        <p:spPr>
          <a:xfrm flipH="1">
            <a:off x="4674505" y="5844021"/>
            <a:ext cx="1135" cy="195278"/>
          </a:xfrm>
          <a:prstGeom prst="line">
            <a:avLst/>
          </a:prstGeom>
          <a:noFill/>
          <a:ln w="12600">
            <a:solidFill>
              <a:srgbClr val="FF3333"/>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6" name="CustomShape 2">
            <a:extLst>
              <a:ext uri="{FF2B5EF4-FFF2-40B4-BE49-F238E27FC236}">
                <a16:creationId xmlns:a16="http://schemas.microsoft.com/office/drawing/2014/main" id="{683748A6-8346-44A3-815D-6A402D9BAE7F}"/>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29/12</a:t>
            </a:r>
          </a:p>
        </p:txBody>
      </p:sp>
    </p:spTree>
    <p:extLst>
      <p:ext uri="{BB962C8B-B14F-4D97-AF65-F5344CB8AC3E}">
        <p14:creationId xmlns:p14="http://schemas.microsoft.com/office/powerpoint/2010/main" val="2068271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6" name="CustomShape 2">
                <a:extLst>
                  <a:ext uri="{FF2B5EF4-FFF2-40B4-BE49-F238E27FC236}">
                    <a16:creationId xmlns:a16="http://schemas.microsoft.com/office/drawing/2014/main" id="{6B81F2FB-6740-441D-B3DE-51CC3562BB6F}"/>
                  </a:ext>
                </a:extLst>
              </p:cNvPr>
              <p:cNvSpPr/>
              <p:nvPr/>
            </p:nvSpPr>
            <p:spPr>
              <a:xfrm>
                <a:off x="41256" y="37068"/>
                <a:ext cx="7649628" cy="500650"/>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smtClean="0">
                        <a:latin typeface="Cambria Math" panose="02040503050406030204" pitchFamily="18" charset="0"/>
                      </a:rPr>
                      <m:t>軸変形</m:t>
                    </m:r>
                  </m:oMath>
                </a14:m>
                <a:r>
                  <a:rPr lang="ja-JP" altLang="en-US" sz="2800" spc="-1" dirty="0">
                    <a:latin typeface="Arial"/>
                  </a:rPr>
                  <a:t>を受ける両端固定梁（均質断面）</a:t>
                </a:r>
                <a:endParaRPr lang="en-US" sz="2800" spc="-1" dirty="0">
                  <a:latin typeface="Arial"/>
                </a:endParaRPr>
              </a:p>
            </p:txBody>
          </p:sp>
        </mc:Choice>
        <mc:Fallback xmlns="">
          <p:sp>
            <p:nvSpPr>
              <p:cNvPr id="26" name="CustomShape 2">
                <a:extLst>
                  <a:ext uri="{FF2B5EF4-FFF2-40B4-BE49-F238E27FC236}">
                    <a16:creationId xmlns:a16="http://schemas.microsoft.com/office/drawing/2014/main" id="{6B81F2FB-6740-441D-B3DE-51CC3562BB6F}"/>
                  </a:ext>
                </a:extLst>
              </p:cNvPr>
              <p:cNvSpPr>
                <a:spLocks noRot="1" noChangeAspect="1" noMove="1" noResize="1" noEditPoints="1" noAdjustHandles="1" noChangeArrowheads="1" noChangeShapeType="1" noTextEdit="1"/>
              </p:cNvSpPr>
              <p:nvPr/>
            </p:nvSpPr>
            <p:spPr>
              <a:xfrm>
                <a:off x="41256" y="37068"/>
                <a:ext cx="7649628" cy="500650"/>
              </a:xfrm>
              <a:prstGeom prst="rect">
                <a:avLst/>
              </a:prstGeom>
              <a:blipFill>
                <a:blip r:embed="rId2"/>
                <a:stretch>
                  <a:fillRect t="-18293" b="-31707"/>
                </a:stretch>
              </a:blipFill>
              <a:ln>
                <a:noFill/>
              </a:ln>
            </p:spPr>
            <p:txBody>
              <a:bodyPr/>
              <a:lstStyle/>
              <a:p>
                <a:r>
                  <a:rPr lang="ja-JP" altLang="en-US">
                    <a:noFill/>
                  </a:rPr>
                  <a:t> </a:t>
                </a:r>
              </a:p>
            </p:txBody>
          </p:sp>
        </mc:Fallback>
      </mc:AlternateContent>
      <p:pic>
        <p:nvPicPr>
          <p:cNvPr id="2" name="グラフィックス 1">
            <a:extLst>
              <a:ext uri="{FF2B5EF4-FFF2-40B4-BE49-F238E27FC236}">
                <a16:creationId xmlns:a16="http://schemas.microsoft.com/office/drawing/2014/main" id="{63D49F90-1D2D-4C70-A14C-40622374FA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8986" y="2116455"/>
            <a:ext cx="6429375" cy="3905250"/>
          </a:xfrm>
          <a:prstGeom prst="rect">
            <a:avLst/>
          </a:prstGeom>
        </p:spPr>
      </p:pic>
      <p:pic>
        <p:nvPicPr>
          <p:cNvPr id="6" name="グラフィックス 5">
            <a:extLst>
              <a:ext uri="{FF2B5EF4-FFF2-40B4-BE49-F238E27FC236}">
                <a16:creationId xmlns:a16="http://schemas.microsoft.com/office/drawing/2014/main" id="{1876040D-9839-4A69-BD65-DA100AA23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4042" y="756247"/>
            <a:ext cx="2867065" cy="1017108"/>
          </a:xfrm>
          <a:prstGeom prst="rect">
            <a:avLst/>
          </a:prstGeom>
        </p:spPr>
      </p:pic>
      <p:sp>
        <p:nvSpPr>
          <p:cNvPr id="7" name="CustomShape 4">
            <a:extLst>
              <a:ext uri="{FF2B5EF4-FFF2-40B4-BE49-F238E27FC236}">
                <a16:creationId xmlns:a16="http://schemas.microsoft.com/office/drawing/2014/main" id="{552BC705-2997-4371-B4F9-F99B5F1A86D7}"/>
              </a:ext>
            </a:extLst>
          </p:cNvPr>
          <p:cNvSpPr/>
          <p:nvPr/>
        </p:nvSpPr>
        <p:spPr>
          <a:xfrm>
            <a:off x="1798732" y="6251185"/>
            <a:ext cx="6344371" cy="411015"/>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solidFill>
                  <a:srgbClr val="FF0000"/>
                </a:solidFill>
                <a:latin typeface="Arial"/>
              </a:rPr>
              <a:t>本提案は固定端での断面変形の拘束を考慮できている</a:t>
            </a:r>
            <a:endParaRPr lang="en-US" altLang="ja-JP" sz="2000" spc="-1" dirty="0">
              <a:solidFill>
                <a:srgbClr val="FF0000"/>
              </a:solidFill>
              <a:latin typeface="Arial"/>
            </a:endParaRPr>
          </a:p>
        </p:txBody>
      </p:sp>
      <p:sp>
        <p:nvSpPr>
          <p:cNvPr id="8" name="CustomShape 2">
            <a:extLst>
              <a:ext uri="{FF2B5EF4-FFF2-40B4-BE49-F238E27FC236}">
                <a16:creationId xmlns:a16="http://schemas.microsoft.com/office/drawing/2014/main" id="{0199FFB2-666D-4F0F-9564-872A28B11D7C}"/>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30/12</a:t>
            </a:r>
          </a:p>
        </p:txBody>
      </p:sp>
    </p:spTree>
    <p:extLst>
      <p:ext uri="{BB962C8B-B14F-4D97-AF65-F5344CB8AC3E}">
        <p14:creationId xmlns:p14="http://schemas.microsoft.com/office/powerpoint/2010/main" val="169948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pic>
        <p:nvPicPr>
          <p:cNvPr id="2" name="グラフィックス 1">
            <a:extLst>
              <a:ext uri="{FF2B5EF4-FFF2-40B4-BE49-F238E27FC236}">
                <a16:creationId xmlns:a16="http://schemas.microsoft.com/office/drawing/2014/main" id="{6998AA41-4CC8-4701-B541-7B8E03DCF7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8509" y="2135623"/>
            <a:ext cx="6429375" cy="3905250"/>
          </a:xfrm>
          <a:prstGeom prst="rect">
            <a:avLst/>
          </a:prstGeom>
        </p:spPr>
      </p:pic>
      <mc:AlternateContent xmlns:mc="http://schemas.openxmlformats.org/markup-compatibility/2006" xmlns:a14="http://schemas.microsoft.com/office/drawing/2010/main">
        <mc:Choice Requires="a14">
          <p:sp>
            <p:nvSpPr>
              <p:cNvPr id="6" name="CustomShape 2">
                <a:extLst>
                  <a:ext uri="{FF2B5EF4-FFF2-40B4-BE49-F238E27FC236}">
                    <a16:creationId xmlns:a16="http://schemas.microsoft.com/office/drawing/2014/main" id="{E45F1EAF-29DD-4C1B-8347-FDFC4548A5F4}"/>
                  </a:ext>
                </a:extLst>
              </p:cNvPr>
              <p:cNvSpPr/>
              <p:nvPr/>
            </p:nvSpPr>
            <p:spPr>
              <a:xfrm>
                <a:off x="41256" y="37068"/>
                <a:ext cx="7649628" cy="500650"/>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14:m>
                  <m:oMath xmlns:m="http://schemas.openxmlformats.org/officeDocument/2006/math">
                    <m:r>
                      <a:rPr lang="ja-JP" altLang="en-US" sz="2800" i="1" spc="-1">
                        <a:latin typeface="Cambria Math" panose="02040503050406030204" pitchFamily="18" charset="0"/>
                      </a:rPr>
                      <m:t>曲げと</m:t>
                    </m:r>
                  </m:oMath>
                </a14:m>
                <a:r>
                  <a:rPr lang="ja-JP" altLang="en-US" sz="2800" spc="-1" dirty="0">
                    <a:latin typeface="Arial"/>
                  </a:rPr>
                  <a:t>せん断を受ける両端固定梁（均質断面）</a:t>
                </a:r>
                <a:endParaRPr lang="en-US" sz="2800" spc="-1" dirty="0">
                  <a:latin typeface="Arial"/>
                </a:endParaRPr>
              </a:p>
            </p:txBody>
          </p:sp>
        </mc:Choice>
        <mc:Fallback xmlns="">
          <p:sp>
            <p:nvSpPr>
              <p:cNvPr id="6" name="CustomShape 2">
                <a:extLst>
                  <a:ext uri="{FF2B5EF4-FFF2-40B4-BE49-F238E27FC236}">
                    <a16:creationId xmlns:a16="http://schemas.microsoft.com/office/drawing/2014/main" id="{E45F1EAF-29DD-4C1B-8347-FDFC4548A5F4}"/>
                  </a:ext>
                </a:extLst>
              </p:cNvPr>
              <p:cNvSpPr>
                <a:spLocks noRot="1" noChangeAspect="1" noMove="1" noResize="1" noEditPoints="1" noAdjustHandles="1" noChangeArrowheads="1" noChangeShapeType="1" noTextEdit="1"/>
              </p:cNvSpPr>
              <p:nvPr/>
            </p:nvSpPr>
            <p:spPr>
              <a:xfrm>
                <a:off x="41256" y="37068"/>
                <a:ext cx="7649628" cy="500650"/>
              </a:xfrm>
              <a:prstGeom prst="rect">
                <a:avLst/>
              </a:prstGeom>
              <a:blipFill>
                <a:blip r:embed="rId4"/>
                <a:stretch>
                  <a:fillRect t="-17073" r="-1195" b="-32927"/>
                </a:stretch>
              </a:blipFill>
              <a:ln>
                <a:noFill/>
              </a:ln>
            </p:spPr>
            <p:txBody>
              <a:bodyPr/>
              <a:lstStyle/>
              <a:p>
                <a:r>
                  <a:rPr lang="ja-JP" altLang="en-US">
                    <a:noFill/>
                  </a:rPr>
                  <a:t> </a:t>
                </a:r>
              </a:p>
            </p:txBody>
          </p:sp>
        </mc:Fallback>
      </mc:AlternateContent>
      <p:pic>
        <p:nvPicPr>
          <p:cNvPr id="7" name="グラフィックス 6">
            <a:extLst>
              <a:ext uri="{FF2B5EF4-FFF2-40B4-BE49-F238E27FC236}">
                <a16:creationId xmlns:a16="http://schemas.microsoft.com/office/drawing/2014/main" id="{19B3E418-A687-434A-8357-3E2B65E39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5262" y="817127"/>
            <a:ext cx="2697565" cy="1001158"/>
          </a:xfrm>
          <a:prstGeom prst="rect">
            <a:avLst/>
          </a:prstGeom>
        </p:spPr>
      </p:pic>
      <p:sp>
        <p:nvSpPr>
          <p:cNvPr id="8" name="CustomShape 4">
            <a:extLst>
              <a:ext uri="{FF2B5EF4-FFF2-40B4-BE49-F238E27FC236}">
                <a16:creationId xmlns:a16="http://schemas.microsoft.com/office/drawing/2014/main" id="{74FAE9A2-D14B-41CE-8809-CDC08917A983}"/>
              </a:ext>
            </a:extLst>
          </p:cNvPr>
          <p:cNvSpPr/>
          <p:nvPr/>
        </p:nvSpPr>
        <p:spPr>
          <a:xfrm>
            <a:off x="1798732" y="6251185"/>
            <a:ext cx="6344371" cy="411015"/>
          </a:xfrm>
          <a:prstGeom prst="rect">
            <a:avLst/>
          </a:prstGeom>
          <a:noFill/>
          <a:ln w="12600">
            <a:noFill/>
            <a:round/>
          </a:ln>
        </p:spPr>
        <p:style>
          <a:lnRef idx="0">
            <a:scrgbClr r="0" g="0" b="0"/>
          </a:lnRef>
          <a:fillRef idx="0">
            <a:scrgbClr r="0" g="0" b="0"/>
          </a:fillRef>
          <a:effectRef idx="0">
            <a:scrgbClr r="0" g="0" b="0"/>
          </a:effectRef>
          <a:fontRef idx="minor"/>
        </p:style>
        <p:txBody>
          <a:bodyPr wrap="square" lIns="96120" tIns="51120" rIns="96120" bIns="51120">
            <a:spAutoFit/>
          </a:bodyPr>
          <a:lstStyle/>
          <a:p>
            <a:pPr>
              <a:lnSpc>
                <a:spcPct val="100000"/>
              </a:lnSpc>
            </a:pPr>
            <a:r>
              <a:rPr lang="ja-JP" altLang="en-US" sz="2000" spc="-1" dirty="0">
                <a:solidFill>
                  <a:srgbClr val="FF0000"/>
                </a:solidFill>
                <a:latin typeface="Arial"/>
              </a:rPr>
              <a:t>本提案は固定端での断面変形の拘束を考慮できている</a:t>
            </a:r>
            <a:endParaRPr lang="en-US" altLang="ja-JP" sz="2000" spc="-1" dirty="0">
              <a:solidFill>
                <a:srgbClr val="FF0000"/>
              </a:solidFill>
              <a:latin typeface="Arial"/>
            </a:endParaRPr>
          </a:p>
        </p:txBody>
      </p:sp>
      <p:sp>
        <p:nvSpPr>
          <p:cNvPr id="9" name="CustomShape 2">
            <a:extLst>
              <a:ext uri="{FF2B5EF4-FFF2-40B4-BE49-F238E27FC236}">
                <a16:creationId xmlns:a16="http://schemas.microsoft.com/office/drawing/2014/main" id="{B1405433-BEA9-4BD7-9824-9651AF7AAFA6}"/>
              </a:ext>
            </a:extLst>
          </p:cNvPr>
          <p:cNvSpPr/>
          <p:nvPr/>
        </p:nvSpPr>
        <p:spPr>
          <a:xfrm>
            <a:off x="8073655" y="37068"/>
            <a:ext cx="107034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31/12</a:t>
            </a:r>
          </a:p>
        </p:txBody>
      </p:sp>
    </p:spTree>
    <p:extLst>
      <p:ext uri="{BB962C8B-B14F-4D97-AF65-F5344CB8AC3E}">
        <p14:creationId xmlns:p14="http://schemas.microsoft.com/office/powerpoint/2010/main" val="48344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図 76" descr="テキスト, 手紙&#10;&#10;自動的に生成された説明">
            <a:extLst>
              <a:ext uri="{FF2B5EF4-FFF2-40B4-BE49-F238E27FC236}">
                <a16:creationId xmlns:a16="http://schemas.microsoft.com/office/drawing/2014/main" id="{D1B9AE15-CC95-4636-ADD1-F4EA2754B1DA}"/>
              </a:ext>
            </a:extLst>
          </p:cNvPr>
          <p:cNvPicPr>
            <a:picLocks noChangeAspect="1"/>
          </p:cNvPicPr>
          <p:nvPr/>
        </p:nvPicPr>
        <p:blipFill rotWithShape="1">
          <a:blip r:embed="rId3">
            <a:extLst>
              <a:ext uri="{28A0092B-C50C-407E-A947-70E740481C1C}">
                <a14:useLocalDpi xmlns:a14="http://schemas.microsoft.com/office/drawing/2010/main" val="0"/>
              </a:ext>
            </a:extLst>
          </a:blip>
          <a:srcRect l="43283" t="50817" r="53321" b="42085"/>
          <a:stretch/>
        </p:blipFill>
        <p:spPr>
          <a:xfrm>
            <a:off x="6329530" y="783678"/>
            <a:ext cx="241300" cy="236511"/>
          </a:xfrm>
          <a:prstGeom prst="rect">
            <a:avLst/>
          </a:prstGeom>
        </p:spPr>
      </p:pic>
      <p:pic>
        <p:nvPicPr>
          <p:cNvPr id="79" name="図 78" descr="テキスト, 手紙&#10;&#10;自動的に生成された説明">
            <a:extLst>
              <a:ext uri="{FF2B5EF4-FFF2-40B4-BE49-F238E27FC236}">
                <a16:creationId xmlns:a16="http://schemas.microsoft.com/office/drawing/2014/main" id="{196E4047-DA2F-4C4A-87B2-D92B74A7F2F3}"/>
              </a:ext>
            </a:extLst>
          </p:cNvPr>
          <p:cNvPicPr>
            <a:picLocks noChangeAspect="1"/>
          </p:cNvPicPr>
          <p:nvPr/>
        </p:nvPicPr>
        <p:blipFill rotWithShape="1">
          <a:blip r:embed="rId3">
            <a:extLst>
              <a:ext uri="{28A0092B-C50C-407E-A947-70E740481C1C}">
                <a14:useLocalDpi xmlns:a14="http://schemas.microsoft.com/office/drawing/2010/main" val="0"/>
              </a:ext>
            </a:extLst>
          </a:blip>
          <a:srcRect l="77171" t="11156" r="19656" b="82469"/>
          <a:stretch/>
        </p:blipFill>
        <p:spPr>
          <a:xfrm>
            <a:off x="5949605" y="790883"/>
            <a:ext cx="225425" cy="212435"/>
          </a:xfrm>
          <a:prstGeom prst="rect">
            <a:avLst/>
          </a:prstGeom>
        </p:spPr>
      </p:pic>
      <p:pic>
        <p:nvPicPr>
          <p:cNvPr id="78" name="図 77" descr="テキスト, 手紙&#10;&#10;自動的に生成された説明">
            <a:extLst>
              <a:ext uri="{FF2B5EF4-FFF2-40B4-BE49-F238E27FC236}">
                <a16:creationId xmlns:a16="http://schemas.microsoft.com/office/drawing/2014/main" id="{8976C0B4-35AF-4B01-AC7D-8473C3125112}"/>
              </a:ext>
            </a:extLst>
          </p:cNvPr>
          <p:cNvPicPr>
            <a:picLocks noChangeAspect="1"/>
          </p:cNvPicPr>
          <p:nvPr/>
        </p:nvPicPr>
        <p:blipFill rotWithShape="1">
          <a:blip r:embed="rId3">
            <a:extLst>
              <a:ext uri="{28A0092B-C50C-407E-A947-70E740481C1C}">
                <a14:useLocalDpi xmlns:a14="http://schemas.microsoft.com/office/drawing/2010/main" val="0"/>
              </a:ext>
            </a:extLst>
          </a:blip>
          <a:srcRect l="72018" t="50856" r="24847" b="42345"/>
          <a:stretch/>
        </p:blipFill>
        <p:spPr>
          <a:xfrm>
            <a:off x="6728924" y="785791"/>
            <a:ext cx="222766" cy="226556"/>
          </a:xfrm>
          <a:prstGeom prst="rect">
            <a:avLst/>
          </a:prstGeom>
        </p:spPr>
      </p:pic>
      <p:pic>
        <p:nvPicPr>
          <p:cNvPr id="60" name="図 59" descr="テキスト, 手紙&#10;&#10;自動的に生成された説明">
            <a:extLst>
              <a:ext uri="{FF2B5EF4-FFF2-40B4-BE49-F238E27FC236}">
                <a16:creationId xmlns:a16="http://schemas.microsoft.com/office/drawing/2014/main" id="{FD2A9B15-AA28-4450-863C-98F3DD3A27E9}"/>
              </a:ext>
            </a:extLst>
          </p:cNvPr>
          <p:cNvPicPr>
            <a:picLocks noChangeAspect="1"/>
          </p:cNvPicPr>
          <p:nvPr/>
        </p:nvPicPr>
        <p:blipFill rotWithShape="1">
          <a:blip r:embed="rId3">
            <a:extLst>
              <a:ext uri="{28A0092B-C50C-407E-A947-70E740481C1C}">
                <a14:useLocalDpi xmlns:a14="http://schemas.microsoft.com/office/drawing/2010/main" val="0"/>
              </a:ext>
            </a:extLst>
          </a:blip>
          <a:srcRect l="3798" t="85970" r="5100" b="3255"/>
          <a:stretch/>
        </p:blipFill>
        <p:spPr>
          <a:xfrm>
            <a:off x="742333" y="2820651"/>
            <a:ext cx="6473371" cy="359038"/>
          </a:xfrm>
          <a:prstGeom prst="rect">
            <a:avLst/>
          </a:prstGeom>
        </p:spPr>
      </p:pic>
      <p:pic>
        <p:nvPicPr>
          <p:cNvPr id="59" name="図 58" descr="テキスト, 手紙&#10;&#10;自動的に生成された説明">
            <a:extLst>
              <a:ext uri="{FF2B5EF4-FFF2-40B4-BE49-F238E27FC236}">
                <a16:creationId xmlns:a16="http://schemas.microsoft.com/office/drawing/2014/main" id="{298331D2-EE09-4807-A793-6D0231E0DC1E}"/>
              </a:ext>
            </a:extLst>
          </p:cNvPr>
          <p:cNvPicPr>
            <a:picLocks noChangeAspect="1"/>
          </p:cNvPicPr>
          <p:nvPr/>
        </p:nvPicPr>
        <p:blipFill rotWithShape="1">
          <a:blip r:embed="rId3">
            <a:extLst>
              <a:ext uri="{28A0092B-C50C-407E-A947-70E740481C1C}">
                <a14:useLocalDpi xmlns:a14="http://schemas.microsoft.com/office/drawing/2010/main" val="0"/>
              </a:ext>
            </a:extLst>
          </a:blip>
          <a:srcRect l="4380" t="46641" r="17903" b="40624"/>
          <a:stretch/>
        </p:blipFill>
        <p:spPr>
          <a:xfrm>
            <a:off x="782993" y="2141795"/>
            <a:ext cx="5522324" cy="424368"/>
          </a:xfrm>
          <a:prstGeom prst="rect">
            <a:avLst/>
          </a:prstGeom>
        </p:spPr>
      </p:pic>
      <p:pic>
        <p:nvPicPr>
          <p:cNvPr id="5" name="図 4" descr="テキスト, 手紙&#10;&#10;自動的に生成された説明">
            <a:extLst>
              <a:ext uri="{FF2B5EF4-FFF2-40B4-BE49-F238E27FC236}">
                <a16:creationId xmlns:a16="http://schemas.microsoft.com/office/drawing/2014/main" id="{5915D45D-BB27-4955-85DA-245FE08DC3E3}"/>
              </a:ext>
            </a:extLst>
          </p:cNvPr>
          <p:cNvPicPr>
            <a:picLocks noChangeAspect="1"/>
          </p:cNvPicPr>
          <p:nvPr/>
        </p:nvPicPr>
        <p:blipFill rotWithShape="1">
          <a:blip r:embed="rId3">
            <a:extLst>
              <a:ext uri="{28A0092B-C50C-407E-A947-70E740481C1C}">
                <a14:useLocalDpi xmlns:a14="http://schemas.microsoft.com/office/drawing/2010/main" val="0"/>
              </a:ext>
            </a:extLst>
          </a:blip>
          <a:srcRect l="4047" t="1644" b="73864"/>
          <a:stretch/>
        </p:blipFill>
        <p:spPr>
          <a:xfrm>
            <a:off x="764358" y="1259598"/>
            <a:ext cx="6818114" cy="816169"/>
          </a:xfrm>
          <a:prstGeom prst="rect">
            <a:avLst/>
          </a:prstGeom>
        </p:spPr>
      </p:pic>
      <p:pic>
        <p:nvPicPr>
          <p:cNvPr id="40" name="図 39" descr="テキスト, 手紙&#10;&#10;自動的に生成された説明">
            <a:extLst>
              <a:ext uri="{FF2B5EF4-FFF2-40B4-BE49-F238E27FC236}">
                <a16:creationId xmlns:a16="http://schemas.microsoft.com/office/drawing/2014/main" id="{C7CAEF96-B922-4529-BA54-0F924F5AB79A}"/>
              </a:ext>
            </a:extLst>
          </p:cNvPr>
          <p:cNvPicPr>
            <a:picLocks noChangeAspect="1"/>
          </p:cNvPicPr>
          <p:nvPr/>
        </p:nvPicPr>
        <p:blipFill rotWithShape="1">
          <a:blip r:embed="rId4">
            <a:extLst>
              <a:ext uri="{28A0092B-C50C-407E-A947-70E740481C1C}">
                <a14:useLocalDpi xmlns:a14="http://schemas.microsoft.com/office/drawing/2010/main" val="0"/>
              </a:ext>
            </a:extLst>
          </a:blip>
          <a:srcRect l="23562" t="11269" r="72410" b="78046"/>
          <a:stretch/>
        </p:blipFill>
        <p:spPr>
          <a:xfrm>
            <a:off x="455589" y="1050017"/>
            <a:ext cx="247134" cy="201747"/>
          </a:xfrm>
          <a:prstGeom prst="rect">
            <a:avLst/>
          </a:prstGeom>
        </p:spPr>
      </p:pic>
      <p:pic>
        <p:nvPicPr>
          <p:cNvPr id="39" name="図 38" descr="テキスト, 手紙&#10;&#10;自動的に生成された説明">
            <a:extLst>
              <a:ext uri="{FF2B5EF4-FFF2-40B4-BE49-F238E27FC236}">
                <a16:creationId xmlns:a16="http://schemas.microsoft.com/office/drawing/2014/main" id="{40D8FD33-B049-4E3D-90C1-B134D98228C6}"/>
              </a:ext>
            </a:extLst>
          </p:cNvPr>
          <p:cNvPicPr>
            <a:picLocks noChangeAspect="1"/>
          </p:cNvPicPr>
          <p:nvPr/>
        </p:nvPicPr>
        <p:blipFill rotWithShape="1">
          <a:blip r:embed="rId4">
            <a:extLst>
              <a:ext uri="{28A0092B-C50C-407E-A947-70E740481C1C}">
                <a14:useLocalDpi xmlns:a14="http://schemas.microsoft.com/office/drawing/2010/main" val="0"/>
              </a:ext>
            </a:extLst>
          </a:blip>
          <a:srcRect l="17392" t="10149" r="78160" b="77746"/>
          <a:stretch/>
        </p:blipFill>
        <p:spPr>
          <a:xfrm>
            <a:off x="87341" y="760190"/>
            <a:ext cx="272903" cy="228557"/>
          </a:xfrm>
          <a:prstGeom prst="rect">
            <a:avLst/>
          </a:prstGeom>
        </p:spPr>
      </p:pic>
      <p:pic>
        <p:nvPicPr>
          <p:cNvPr id="38" name="図 37" descr="テキスト, 手紙&#10;&#10;自動的に生成された説明">
            <a:extLst>
              <a:ext uri="{FF2B5EF4-FFF2-40B4-BE49-F238E27FC236}">
                <a16:creationId xmlns:a16="http://schemas.microsoft.com/office/drawing/2014/main" id="{A25DDC4F-EC75-4750-B36C-C4FDB20D4DB1}"/>
              </a:ext>
            </a:extLst>
          </p:cNvPr>
          <p:cNvPicPr>
            <a:picLocks noChangeAspect="1"/>
          </p:cNvPicPr>
          <p:nvPr/>
        </p:nvPicPr>
        <p:blipFill rotWithShape="1">
          <a:blip r:embed="rId4">
            <a:extLst>
              <a:ext uri="{28A0092B-C50C-407E-A947-70E740481C1C}">
                <a14:useLocalDpi xmlns:a14="http://schemas.microsoft.com/office/drawing/2010/main" val="0"/>
              </a:ext>
            </a:extLst>
          </a:blip>
          <a:srcRect l="11409" t="11128" r="84865" b="77746"/>
          <a:stretch/>
        </p:blipFill>
        <p:spPr>
          <a:xfrm>
            <a:off x="737111" y="773606"/>
            <a:ext cx="228600" cy="210065"/>
          </a:xfrm>
          <a:prstGeom prst="rect">
            <a:avLst/>
          </a:prstGeom>
        </p:spPr>
      </p:pic>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4147685"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定式化</a:t>
            </a:r>
            <a:endParaRPr lang="en-US" sz="2800" spc="-1" dirty="0">
              <a:latin typeface="Arial"/>
            </a:endParaRPr>
          </a:p>
        </p:txBody>
      </p:sp>
      <p:sp>
        <p:nvSpPr>
          <p:cNvPr id="13" name="フリーフォーム: 図形 12">
            <a:extLst>
              <a:ext uri="{FF2B5EF4-FFF2-40B4-BE49-F238E27FC236}">
                <a16:creationId xmlns:a16="http://schemas.microsoft.com/office/drawing/2014/main" id="{BB1E159C-5E05-465B-B514-266A9B1CB0F0}"/>
              </a:ext>
            </a:extLst>
          </p:cNvPr>
          <p:cNvSpPr/>
          <p:nvPr/>
        </p:nvSpPr>
        <p:spPr>
          <a:xfrm>
            <a:off x="2436318" y="2177528"/>
            <a:ext cx="1803176" cy="1031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4" name="フリーフォーム: 図形 13">
            <a:extLst>
              <a:ext uri="{FF2B5EF4-FFF2-40B4-BE49-F238E27FC236}">
                <a16:creationId xmlns:a16="http://schemas.microsoft.com/office/drawing/2014/main" id="{EF60167D-6F6D-4D86-9742-A6D5DA420C7C}"/>
              </a:ext>
            </a:extLst>
          </p:cNvPr>
          <p:cNvSpPr/>
          <p:nvPr/>
        </p:nvSpPr>
        <p:spPr>
          <a:xfrm>
            <a:off x="4938464" y="1479235"/>
            <a:ext cx="1668678"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0070C0"/>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5" name="フリーフォーム: 図形 14">
            <a:extLst>
              <a:ext uri="{FF2B5EF4-FFF2-40B4-BE49-F238E27FC236}">
                <a16:creationId xmlns:a16="http://schemas.microsoft.com/office/drawing/2014/main" id="{3218DA2D-B469-4BDF-B29D-56F1082B8648}"/>
              </a:ext>
            </a:extLst>
          </p:cNvPr>
          <p:cNvSpPr/>
          <p:nvPr/>
        </p:nvSpPr>
        <p:spPr>
          <a:xfrm>
            <a:off x="7202841" y="1886190"/>
            <a:ext cx="1896840" cy="298036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600">
            <a:solidFill>
              <a:schemeClr val="accent1"/>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6" name="フリーフォーム: 図形 15">
            <a:extLst>
              <a:ext uri="{FF2B5EF4-FFF2-40B4-BE49-F238E27FC236}">
                <a16:creationId xmlns:a16="http://schemas.microsoft.com/office/drawing/2014/main" id="{5921A525-94B9-4A46-8722-4B4E171CAE37}"/>
              </a:ext>
            </a:extLst>
          </p:cNvPr>
          <p:cNvSpPr/>
          <p:nvPr/>
        </p:nvSpPr>
        <p:spPr>
          <a:xfrm>
            <a:off x="154731" y="4319412"/>
            <a:ext cx="1896840" cy="181660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60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7" name="直線コネクタ 16">
            <a:extLst>
              <a:ext uri="{FF2B5EF4-FFF2-40B4-BE49-F238E27FC236}">
                <a16:creationId xmlns:a16="http://schemas.microsoft.com/office/drawing/2014/main" id="{21A455EC-B773-499B-9213-571448BEDA4E}"/>
              </a:ext>
            </a:extLst>
          </p:cNvPr>
          <p:cNvSpPr/>
          <p:nvPr/>
        </p:nvSpPr>
        <p:spPr>
          <a:xfrm flipH="1">
            <a:off x="1096992" y="3209287"/>
            <a:ext cx="1333381" cy="1057348"/>
          </a:xfrm>
          <a:prstGeom prst="line">
            <a:avLst/>
          </a:prstGeom>
          <a:noFill/>
          <a:ln w="12600">
            <a:solidFill>
              <a:srgbClr val="FF3333"/>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8" name="直線コネクタ 17">
            <a:extLst>
              <a:ext uri="{FF2B5EF4-FFF2-40B4-BE49-F238E27FC236}">
                <a16:creationId xmlns:a16="http://schemas.microsoft.com/office/drawing/2014/main" id="{4529263A-69C6-4A1A-A606-788C92AD6412}"/>
              </a:ext>
            </a:extLst>
          </p:cNvPr>
          <p:cNvSpPr/>
          <p:nvPr/>
        </p:nvSpPr>
        <p:spPr>
          <a:xfrm>
            <a:off x="6607142" y="1844276"/>
            <a:ext cx="608562" cy="257318"/>
          </a:xfrm>
          <a:prstGeom prst="line">
            <a:avLst/>
          </a:prstGeom>
          <a:noFill/>
          <a:ln w="12600">
            <a:solidFill>
              <a:srgbClr val="0070C0"/>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9" name="テキスト ボックス 18">
            <a:extLst>
              <a:ext uri="{FF2B5EF4-FFF2-40B4-BE49-F238E27FC236}">
                <a16:creationId xmlns:a16="http://schemas.microsoft.com/office/drawing/2014/main" id="{6C622989-C5E6-4FD9-82CE-4B6EA9F37339}"/>
              </a:ext>
            </a:extLst>
          </p:cNvPr>
          <p:cNvSpPr txBox="1"/>
          <p:nvPr/>
        </p:nvSpPr>
        <p:spPr>
          <a:xfrm>
            <a:off x="2376487" y="3807976"/>
            <a:ext cx="2796704"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336633"/>
                </a:solidFill>
                <a:latin typeface="Liberation Sans" pitchFamily="18"/>
                <a:ea typeface="ＭＳ Ｐゴシック" pitchFamily="2"/>
                <a:cs typeface="Arial" pitchFamily="2"/>
              </a:rPr>
              <a:t>全</a:t>
            </a:r>
            <a:r>
              <a:rPr lang="ja-JP" sz="2000" b="0" i="0" u="none" strike="noStrike" kern="1200" cap="none" dirty="0">
                <a:ln>
                  <a:noFill/>
                </a:ln>
                <a:solidFill>
                  <a:srgbClr val="336633"/>
                </a:solidFill>
                <a:latin typeface="Liberation Sans" pitchFamily="18"/>
                <a:ea typeface="ＭＳ Ｐゴシック" pitchFamily="2"/>
                <a:cs typeface="Arial" pitchFamily="2"/>
              </a:rPr>
              <a:t>ポテンシャルエネルギ</a:t>
            </a:r>
            <a:endParaRPr lang="en-US" altLang="ja-JP" sz="2000" b="0" i="0" u="none" strike="noStrike" kern="1200" cap="none" dirty="0">
              <a:ln>
                <a:noFill/>
              </a:ln>
              <a:solidFill>
                <a:srgbClr val="336633"/>
              </a:solidFill>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dirty="0">
                <a:solidFill>
                  <a:srgbClr val="336633"/>
                </a:solidFill>
                <a:latin typeface="Liberation Sans" pitchFamily="18"/>
                <a:ea typeface="ＭＳ Ｐゴシック" pitchFamily="2"/>
                <a:cs typeface="Arial" pitchFamily="2"/>
              </a:rPr>
              <a:t>　　　　 </a:t>
            </a:r>
            <a:r>
              <a:rPr lang="ja-JP" altLang="en-US" sz="2000" b="0" i="0" u="none" strike="noStrike" kern="1200" cap="none" dirty="0">
                <a:ln>
                  <a:noFill/>
                </a:ln>
                <a:solidFill>
                  <a:srgbClr val="336633"/>
                </a:solidFill>
                <a:latin typeface="Liberation Sans" pitchFamily="18"/>
                <a:ea typeface="ＭＳ Ｐゴシック" pitchFamily="2"/>
                <a:cs typeface="Arial" pitchFamily="2"/>
              </a:rPr>
              <a:t>停留</a:t>
            </a:r>
            <a:r>
              <a:rPr lang="ja-JP" sz="2000" b="0" i="0" u="none" strike="noStrike" kern="1200" cap="none" dirty="0">
                <a:ln>
                  <a:noFill/>
                </a:ln>
                <a:solidFill>
                  <a:srgbClr val="336633"/>
                </a:solidFill>
                <a:latin typeface="Liberation Sans" pitchFamily="18"/>
                <a:ea typeface="ＭＳ Ｐゴシック" pitchFamily="2"/>
                <a:cs typeface="Arial" pitchFamily="2"/>
              </a:rPr>
              <a:t>原理</a:t>
            </a:r>
          </a:p>
        </p:txBody>
      </p:sp>
      <p:sp>
        <p:nvSpPr>
          <p:cNvPr id="20" name="直線コネクタ 19">
            <a:extLst>
              <a:ext uri="{FF2B5EF4-FFF2-40B4-BE49-F238E27FC236}">
                <a16:creationId xmlns:a16="http://schemas.microsoft.com/office/drawing/2014/main" id="{9A241D60-B670-49F5-B95C-A89801D9477C}"/>
              </a:ext>
            </a:extLst>
          </p:cNvPr>
          <p:cNvSpPr/>
          <p:nvPr/>
        </p:nvSpPr>
        <p:spPr>
          <a:xfrm>
            <a:off x="3724353" y="3314882"/>
            <a:ext cx="360" cy="455630"/>
          </a:xfrm>
          <a:prstGeom prst="line">
            <a:avLst/>
          </a:prstGeom>
          <a:noFill/>
          <a:ln w="76320">
            <a:solidFill>
              <a:srgbClr val="000000"/>
            </a:solidFill>
            <a:prstDash val="solid"/>
            <a:tailEnd type="arrow"/>
          </a:ln>
        </p:spPr>
        <p:txBody>
          <a:bodyPr vert="horz" wrap="none" lIns="128160" tIns="83160" rIns="128160" bIns="831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pic>
        <p:nvPicPr>
          <p:cNvPr id="22" name="図 21">
            <a:extLst>
              <a:ext uri="{FF2B5EF4-FFF2-40B4-BE49-F238E27FC236}">
                <a16:creationId xmlns:a16="http://schemas.microsoft.com/office/drawing/2014/main" id="{6C5AD4A6-D9D9-4124-BE1C-2310C9AB18A8}"/>
              </a:ext>
            </a:extLst>
          </p:cNvPr>
          <p:cNvPicPr>
            <a:picLocks noChangeAspect="1"/>
          </p:cNvPicPr>
          <p:nvPr/>
        </p:nvPicPr>
        <p:blipFill>
          <a:blip r:embed="rId5">
            <a:lum/>
            <a:alphaModFix/>
          </a:blip>
          <a:srcRect/>
          <a:stretch>
            <a:fillRect/>
          </a:stretch>
        </p:blipFill>
        <p:spPr>
          <a:xfrm>
            <a:off x="326559" y="743887"/>
            <a:ext cx="413840" cy="298312"/>
          </a:xfrm>
          <a:prstGeom prst="rect">
            <a:avLst/>
          </a:prstGeom>
          <a:noFill/>
          <a:ln>
            <a:noFill/>
          </a:ln>
        </p:spPr>
      </p:pic>
      <p:sp>
        <p:nvSpPr>
          <p:cNvPr id="31" name="テキスト ボックス 30">
            <a:extLst>
              <a:ext uri="{FF2B5EF4-FFF2-40B4-BE49-F238E27FC236}">
                <a16:creationId xmlns:a16="http://schemas.microsoft.com/office/drawing/2014/main" id="{AB03213C-3391-4EA5-84B6-370EED52F12E}"/>
              </a:ext>
            </a:extLst>
          </p:cNvPr>
          <p:cNvSpPr txBox="1"/>
          <p:nvPr/>
        </p:nvSpPr>
        <p:spPr>
          <a:xfrm>
            <a:off x="7423700" y="2937664"/>
            <a:ext cx="1454157"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せん断遅れ</a:t>
            </a:r>
            <a:endParaRPr lang="en-US" sz="2000" b="0" i="0" u="none" strike="noStrike" kern="1200" cap="none" dirty="0">
              <a:ln>
                <a:noFill/>
              </a:ln>
              <a:latin typeface="Liberation Sans" pitchFamily="18"/>
              <a:ea typeface="ＭＳ Ｐゴシック" pitchFamily="2"/>
              <a:cs typeface="Arial" pitchFamily="2"/>
            </a:endParaRPr>
          </a:p>
        </p:txBody>
      </p:sp>
      <p:sp>
        <p:nvSpPr>
          <p:cNvPr id="32" name="テキスト ボックス 31">
            <a:extLst>
              <a:ext uri="{FF2B5EF4-FFF2-40B4-BE49-F238E27FC236}">
                <a16:creationId xmlns:a16="http://schemas.microsoft.com/office/drawing/2014/main" id="{F82766A1-F2D0-482A-A37E-4CC114E62ABB}"/>
              </a:ext>
            </a:extLst>
          </p:cNvPr>
          <p:cNvSpPr txBox="1"/>
          <p:nvPr/>
        </p:nvSpPr>
        <p:spPr>
          <a:xfrm>
            <a:off x="7342602" y="4393517"/>
            <a:ext cx="1710638"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横せん断変形</a:t>
            </a:r>
            <a:endParaRPr lang="en-US" sz="2000" b="0" i="0" u="none" strike="noStrike" kern="1200" cap="none" dirty="0">
              <a:ln>
                <a:noFill/>
              </a:ln>
              <a:latin typeface="Liberation Sans" pitchFamily="18"/>
              <a:ea typeface="ＭＳ Ｐゴシック" pitchFamily="2"/>
              <a:cs typeface="Arial" pitchFamily="2"/>
            </a:endParaRPr>
          </a:p>
        </p:txBody>
      </p:sp>
      <p:sp>
        <p:nvSpPr>
          <p:cNvPr id="33" name="テキスト ボックス 32">
            <a:extLst>
              <a:ext uri="{FF2B5EF4-FFF2-40B4-BE49-F238E27FC236}">
                <a16:creationId xmlns:a16="http://schemas.microsoft.com/office/drawing/2014/main" id="{3580AC50-B408-4777-97A6-8AA9F7786CA3}"/>
              </a:ext>
            </a:extLst>
          </p:cNvPr>
          <p:cNvSpPr txBox="1"/>
          <p:nvPr/>
        </p:nvSpPr>
        <p:spPr>
          <a:xfrm>
            <a:off x="347785" y="5378158"/>
            <a:ext cx="1607276"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曲げに伴う</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en-US" altLang="ja-JP" sz="2000" b="0" i="0" u="none" strike="noStrike" kern="1200" cap="none" dirty="0">
                <a:ln>
                  <a:noFill/>
                </a:ln>
                <a:latin typeface="Liberation Sans" pitchFamily="18"/>
                <a:ea typeface="ＭＳ Ｐゴシック" pitchFamily="2"/>
                <a:cs typeface="Arial" pitchFamily="2"/>
              </a:rPr>
              <a:t>Poisson</a:t>
            </a:r>
            <a:r>
              <a:rPr lang="ja-JP" altLang="en-US" sz="2000" b="0" i="0" u="none" strike="noStrike" kern="1200" cap="none" dirty="0">
                <a:ln>
                  <a:noFill/>
                </a:ln>
                <a:latin typeface="Liberation Sans" pitchFamily="18"/>
                <a:ea typeface="ＭＳ Ｐゴシック" pitchFamily="2"/>
                <a:cs typeface="Arial" pitchFamily="2"/>
              </a:rPr>
              <a:t>変形</a:t>
            </a:r>
            <a:endParaRPr lang="en-US" sz="2000" b="0" i="0" u="none" strike="noStrike" kern="1200" cap="none" dirty="0">
              <a:ln>
                <a:noFill/>
              </a:ln>
              <a:latin typeface="Liberation Sans" pitchFamily="18"/>
              <a:ea typeface="ＭＳ Ｐゴシック" pitchFamily="2"/>
              <a:cs typeface="Arial" pitchFamily="2"/>
            </a:endParaRPr>
          </a:p>
        </p:txBody>
      </p:sp>
      <p:sp>
        <p:nvSpPr>
          <p:cNvPr id="36" name="直線コネクタ 35">
            <a:extLst>
              <a:ext uri="{FF2B5EF4-FFF2-40B4-BE49-F238E27FC236}">
                <a16:creationId xmlns:a16="http://schemas.microsoft.com/office/drawing/2014/main" id="{956FE43A-A847-4B5D-B51F-717E47811A23}"/>
              </a:ext>
            </a:extLst>
          </p:cNvPr>
          <p:cNvSpPr/>
          <p:nvPr/>
        </p:nvSpPr>
        <p:spPr>
          <a:xfrm>
            <a:off x="3722874" y="4633512"/>
            <a:ext cx="360" cy="455630"/>
          </a:xfrm>
          <a:prstGeom prst="line">
            <a:avLst/>
          </a:prstGeom>
          <a:noFill/>
          <a:ln w="76320">
            <a:solidFill>
              <a:srgbClr val="000000"/>
            </a:solidFill>
            <a:prstDash val="solid"/>
            <a:tailEnd type="arrow"/>
          </a:ln>
        </p:spPr>
        <p:txBody>
          <a:bodyPr vert="horz" wrap="none" lIns="128160" tIns="83160" rIns="128160" bIns="831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43" name="テキスト ボックス 42">
            <a:extLst>
              <a:ext uri="{FF2B5EF4-FFF2-40B4-BE49-F238E27FC236}">
                <a16:creationId xmlns:a16="http://schemas.microsoft.com/office/drawing/2014/main" id="{3E6EFD8F-2B64-4920-AD7E-60390988163F}"/>
              </a:ext>
            </a:extLst>
          </p:cNvPr>
          <p:cNvSpPr txBox="1"/>
          <p:nvPr/>
        </p:nvSpPr>
        <p:spPr>
          <a:xfrm>
            <a:off x="1292801" y="676622"/>
            <a:ext cx="6554027" cy="424368"/>
          </a:xfrm>
          <a:prstGeom prst="rect">
            <a:avLst/>
          </a:prstGeom>
          <a:noFill/>
          <a:ln w="19050">
            <a:solidFill>
              <a:schemeClr val="tx1"/>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Timoshenko</a:t>
            </a:r>
            <a:r>
              <a:rPr lang="ja-JP" altLang="en-US" sz="2000" dirty="0">
                <a:latin typeface="Liberation Sans" pitchFamily="18"/>
                <a:ea typeface="ＭＳ Ｐゴシック" pitchFamily="2"/>
                <a:cs typeface="Arial" pitchFamily="2"/>
              </a:rPr>
              <a:t>梁の自由度　 </a:t>
            </a:r>
            <a:r>
              <a:rPr lang="en-US" altLang="ja-JP" sz="2000" dirty="0">
                <a:latin typeface="Liberation Sans" pitchFamily="18"/>
                <a:ea typeface="ＭＳ Ｐゴシック" pitchFamily="2"/>
                <a:cs typeface="Arial" pitchFamily="2"/>
              </a:rPr>
              <a:t>,</a:t>
            </a:r>
            <a:r>
              <a:rPr lang="ja-JP" altLang="en-US" sz="2000" dirty="0">
                <a:latin typeface="Liberation Sans" pitchFamily="18"/>
                <a:ea typeface="ＭＳ Ｐゴシック" pitchFamily="2"/>
                <a:cs typeface="Arial" pitchFamily="2"/>
              </a:rPr>
              <a:t>　  </a:t>
            </a:r>
            <a:r>
              <a:rPr lang="en-US" altLang="ja-JP" sz="2000" dirty="0">
                <a:latin typeface="Liberation Sans" pitchFamily="18"/>
                <a:ea typeface="ＭＳ Ｐゴシック" pitchFamily="2"/>
                <a:cs typeface="Arial" pitchFamily="2"/>
              </a:rPr>
              <a:t>,</a:t>
            </a:r>
            <a:r>
              <a:rPr lang="ja-JP" altLang="en-US" sz="2000" dirty="0">
                <a:latin typeface="Liberation Sans" pitchFamily="18"/>
                <a:ea typeface="ＭＳ Ｐゴシック" pitchFamily="2"/>
                <a:cs typeface="Arial" pitchFamily="2"/>
              </a:rPr>
              <a:t>　 に加えて　  </a:t>
            </a:r>
            <a:r>
              <a:rPr lang="en-US" altLang="ja-JP" sz="2000" dirty="0">
                <a:latin typeface="Liberation Sans" pitchFamily="18"/>
                <a:ea typeface="ＭＳ Ｐゴシック" pitchFamily="2"/>
                <a:cs typeface="Arial" pitchFamily="2"/>
              </a:rPr>
              <a:t>,</a:t>
            </a:r>
            <a:r>
              <a:rPr lang="ja-JP" altLang="en-US" sz="2000" dirty="0">
                <a:latin typeface="Liberation Sans" pitchFamily="18"/>
                <a:ea typeface="ＭＳ Ｐゴシック" pitchFamily="2"/>
                <a:cs typeface="Arial" pitchFamily="2"/>
              </a:rPr>
              <a:t>    </a:t>
            </a:r>
            <a:r>
              <a:rPr lang="en-US" altLang="ja-JP" sz="2000" dirty="0">
                <a:latin typeface="Liberation Sans" pitchFamily="18"/>
                <a:ea typeface="ＭＳ Ｐゴシック" pitchFamily="2"/>
                <a:cs typeface="Arial" pitchFamily="2"/>
              </a:rPr>
              <a:t>,     </a:t>
            </a:r>
            <a:r>
              <a:rPr lang="ja-JP" altLang="en-US" sz="2000" dirty="0">
                <a:latin typeface="Liberation Sans" pitchFamily="18"/>
                <a:ea typeface="ＭＳ Ｐゴシック" pitchFamily="2"/>
                <a:cs typeface="Arial" pitchFamily="2"/>
              </a:rPr>
              <a:t>を追加</a:t>
            </a:r>
            <a:endParaRPr lang="en-US" sz="2000" b="0" i="0" u="none" strike="noStrike" kern="1200" cap="none" dirty="0">
              <a:ln>
                <a:noFill/>
              </a:ln>
              <a:latin typeface="Liberation Sans" pitchFamily="18"/>
              <a:ea typeface="ＭＳ Ｐゴシック" pitchFamily="2"/>
              <a:cs typeface="Arial" pitchFamily="2"/>
            </a:endParaRPr>
          </a:p>
        </p:txBody>
      </p:sp>
      <p:sp>
        <p:nvSpPr>
          <p:cNvPr id="55" name="CustomShape 2">
            <a:extLst>
              <a:ext uri="{FF2B5EF4-FFF2-40B4-BE49-F238E27FC236}">
                <a16:creationId xmlns:a16="http://schemas.microsoft.com/office/drawing/2014/main" id="{82523331-2E39-4531-A72C-9D90C37A3F6C}"/>
              </a:ext>
            </a:extLst>
          </p:cNvPr>
          <p:cNvSpPr/>
          <p:nvPr/>
        </p:nvSpPr>
        <p:spPr>
          <a:xfrm>
            <a:off x="8207013" y="37068"/>
            <a:ext cx="93698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3/12</a:t>
            </a:r>
          </a:p>
        </p:txBody>
      </p:sp>
      <p:pic>
        <p:nvPicPr>
          <p:cNvPr id="61" name="グラフィックス 60">
            <a:extLst>
              <a:ext uri="{FF2B5EF4-FFF2-40B4-BE49-F238E27FC236}">
                <a16:creationId xmlns:a16="http://schemas.microsoft.com/office/drawing/2014/main" id="{D5D7FA43-587C-4F96-AD44-99BBF72BC6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576" y="4450900"/>
            <a:ext cx="1581150" cy="866775"/>
          </a:xfrm>
          <a:prstGeom prst="rect">
            <a:avLst/>
          </a:prstGeom>
        </p:spPr>
      </p:pic>
      <p:pic>
        <p:nvPicPr>
          <p:cNvPr id="63" name="グラフィックス 62">
            <a:extLst>
              <a:ext uri="{FF2B5EF4-FFF2-40B4-BE49-F238E27FC236}">
                <a16:creationId xmlns:a16="http://schemas.microsoft.com/office/drawing/2014/main" id="{F7EBC824-F89A-4F41-A21E-3740F47425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3700" y="3474702"/>
            <a:ext cx="1543050" cy="895350"/>
          </a:xfrm>
          <a:prstGeom prst="rect">
            <a:avLst/>
          </a:prstGeom>
        </p:spPr>
      </p:pic>
      <p:pic>
        <p:nvPicPr>
          <p:cNvPr id="64" name="グラフィックス 63">
            <a:extLst>
              <a:ext uri="{FF2B5EF4-FFF2-40B4-BE49-F238E27FC236}">
                <a16:creationId xmlns:a16="http://schemas.microsoft.com/office/drawing/2014/main" id="{FD0981CD-E7DE-4D8A-A6FF-7BC9E087E0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84015" y="1995219"/>
            <a:ext cx="1533525" cy="914400"/>
          </a:xfrm>
          <a:prstGeom prst="rect">
            <a:avLst/>
          </a:prstGeom>
        </p:spPr>
      </p:pic>
      <p:sp>
        <p:nvSpPr>
          <p:cNvPr id="65" name="フリーフォーム: 図形 64">
            <a:extLst>
              <a:ext uri="{FF2B5EF4-FFF2-40B4-BE49-F238E27FC236}">
                <a16:creationId xmlns:a16="http://schemas.microsoft.com/office/drawing/2014/main" id="{DEF16515-A594-4654-9493-AD4D6EC3C492}"/>
              </a:ext>
            </a:extLst>
          </p:cNvPr>
          <p:cNvSpPr/>
          <p:nvPr/>
        </p:nvSpPr>
        <p:spPr>
          <a:xfrm>
            <a:off x="4488050" y="2177528"/>
            <a:ext cx="1803176" cy="1031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66" name="フリーフォーム: 図形 65">
            <a:extLst>
              <a:ext uri="{FF2B5EF4-FFF2-40B4-BE49-F238E27FC236}">
                <a16:creationId xmlns:a16="http://schemas.microsoft.com/office/drawing/2014/main" id="{8B483FD3-1A9E-48AB-AD07-66736F8E247C}"/>
              </a:ext>
            </a:extLst>
          </p:cNvPr>
          <p:cNvSpPr/>
          <p:nvPr/>
        </p:nvSpPr>
        <p:spPr>
          <a:xfrm>
            <a:off x="5219632" y="4319412"/>
            <a:ext cx="1896840" cy="181660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600">
            <a:solidFill>
              <a:srgbClr val="FF3333"/>
            </a:solidFill>
            <a:prstDash val="solid"/>
          </a:ln>
        </p:spPr>
        <p:txBody>
          <a:bodyPr vert="horz" wrap="none" lIns="96120" tIns="51120" rIns="96120" bIns="5112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67" name="テキスト ボックス 66">
            <a:extLst>
              <a:ext uri="{FF2B5EF4-FFF2-40B4-BE49-F238E27FC236}">
                <a16:creationId xmlns:a16="http://schemas.microsoft.com/office/drawing/2014/main" id="{0AC514D3-C87F-4E64-8038-B3A459563ED0}"/>
              </a:ext>
            </a:extLst>
          </p:cNvPr>
          <p:cNvSpPr txBox="1"/>
          <p:nvPr/>
        </p:nvSpPr>
        <p:spPr>
          <a:xfrm>
            <a:off x="5412686" y="5378158"/>
            <a:ext cx="1630488"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軸変形に伴う</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en-US" altLang="ja-JP" sz="2000" b="0" i="0" u="none" strike="noStrike" kern="1200" cap="none" dirty="0">
                <a:ln>
                  <a:noFill/>
                </a:ln>
                <a:latin typeface="Liberation Sans" pitchFamily="18"/>
                <a:ea typeface="ＭＳ Ｐゴシック" pitchFamily="2"/>
                <a:cs typeface="Arial" pitchFamily="2"/>
              </a:rPr>
              <a:t>Poisson</a:t>
            </a:r>
            <a:r>
              <a:rPr lang="ja-JP" altLang="en-US" sz="2000" b="0" i="0" u="none" strike="noStrike" kern="1200" cap="none" dirty="0">
                <a:ln>
                  <a:noFill/>
                </a:ln>
                <a:latin typeface="Liberation Sans" pitchFamily="18"/>
                <a:ea typeface="ＭＳ Ｐゴシック" pitchFamily="2"/>
                <a:cs typeface="Arial" pitchFamily="2"/>
              </a:rPr>
              <a:t>変形</a:t>
            </a:r>
            <a:endParaRPr lang="en-US" sz="2000" b="0" i="0" u="none" strike="noStrike" kern="1200" cap="none" dirty="0">
              <a:ln>
                <a:noFill/>
              </a:ln>
              <a:latin typeface="Liberation Sans" pitchFamily="18"/>
              <a:ea typeface="ＭＳ Ｐゴシック" pitchFamily="2"/>
              <a:cs typeface="Arial" pitchFamily="2"/>
            </a:endParaRPr>
          </a:p>
        </p:txBody>
      </p:sp>
      <p:pic>
        <p:nvPicPr>
          <p:cNvPr id="69" name="グラフィックス 68">
            <a:extLst>
              <a:ext uri="{FF2B5EF4-FFF2-40B4-BE49-F238E27FC236}">
                <a16:creationId xmlns:a16="http://schemas.microsoft.com/office/drawing/2014/main" id="{2ACE91B4-FF52-442E-9F91-7F3F0B8399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25089" y="4451740"/>
            <a:ext cx="1685925" cy="904875"/>
          </a:xfrm>
          <a:prstGeom prst="rect">
            <a:avLst/>
          </a:prstGeom>
        </p:spPr>
      </p:pic>
      <p:sp>
        <p:nvSpPr>
          <p:cNvPr id="70" name="直線コネクタ 69">
            <a:extLst>
              <a:ext uri="{FF2B5EF4-FFF2-40B4-BE49-F238E27FC236}">
                <a16:creationId xmlns:a16="http://schemas.microsoft.com/office/drawing/2014/main" id="{F47CC3DC-4CAB-4EF4-AE1E-E29BD3C6726A}"/>
              </a:ext>
            </a:extLst>
          </p:cNvPr>
          <p:cNvSpPr/>
          <p:nvPr/>
        </p:nvSpPr>
        <p:spPr>
          <a:xfrm>
            <a:off x="6291226" y="3209287"/>
            <a:ext cx="312255" cy="1088582"/>
          </a:xfrm>
          <a:prstGeom prst="line">
            <a:avLst/>
          </a:prstGeom>
          <a:noFill/>
          <a:ln w="12600">
            <a:solidFill>
              <a:srgbClr val="FF3333"/>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71" name="テキスト ボックス 70">
            <a:extLst>
              <a:ext uri="{FF2B5EF4-FFF2-40B4-BE49-F238E27FC236}">
                <a16:creationId xmlns:a16="http://schemas.microsoft.com/office/drawing/2014/main" id="{29B11873-3EBD-471B-AA54-15AFBE8A9112}"/>
              </a:ext>
            </a:extLst>
          </p:cNvPr>
          <p:cNvSpPr txBox="1"/>
          <p:nvPr/>
        </p:nvSpPr>
        <p:spPr>
          <a:xfrm>
            <a:off x="2562272" y="5172579"/>
            <a:ext cx="2233602"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336633"/>
                </a:solidFill>
                <a:latin typeface="Liberation Sans" pitchFamily="18"/>
                <a:ea typeface="ＭＳ Ｐゴシック" pitchFamily="2"/>
                <a:cs typeface="Arial" pitchFamily="2"/>
              </a:rPr>
              <a:t>支配方程式の導出</a:t>
            </a:r>
            <a:endParaRPr lang="ja-JP" sz="2000" b="0" i="0" u="none" strike="noStrike" kern="1200" cap="none" dirty="0">
              <a:ln>
                <a:noFill/>
              </a:ln>
              <a:solidFill>
                <a:srgbClr val="336633"/>
              </a:solidFill>
              <a:latin typeface="Liberation Sans" pitchFamily="18"/>
              <a:ea typeface="ＭＳ Ｐゴシック" pitchFamily="2"/>
              <a:cs typeface="Arial" pitchFamily="2"/>
            </a:endParaRPr>
          </a:p>
        </p:txBody>
      </p:sp>
      <p:sp>
        <p:nvSpPr>
          <p:cNvPr id="72" name="直線コネクタ 71">
            <a:extLst>
              <a:ext uri="{FF2B5EF4-FFF2-40B4-BE49-F238E27FC236}">
                <a16:creationId xmlns:a16="http://schemas.microsoft.com/office/drawing/2014/main" id="{B3AD83C6-93AB-4543-9699-115F93FFEEDD}"/>
              </a:ext>
            </a:extLst>
          </p:cNvPr>
          <p:cNvSpPr/>
          <p:nvPr/>
        </p:nvSpPr>
        <p:spPr>
          <a:xfrm>
            <a:off x="3724353" y="5722912"/>
            <a:ext cx="360" cy="455630"/>
          </a:xfrm>
          <a:prstGeom prst="line">
            <a:avLst/>
          </a:prstGeom>
          <a:noFill/>
          <a:ln w="76320">
            <a:solidFill>
              <a:srgbClr val="000000"/>
            </a:solidFill>
            <a:prstDash val="solid"/>
            <a:tailEnd type="arrow"/>
          </a:ln>
        </p:spPr>
        <p:txBody>
          <a:bodyPr vert="horz" wrap="none" lIns="128160" tIns="83160" rIns="128160" bIns="831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73" name="テキスト ボックス 72">
            <a:extLst>
              <a:ext uri="{FF2B5EF4-FFF2-40B4-BE49-F238E27FC236}">
                <a16:creationId xmlns:a16="http://schemas.microsoft.com/office/drawing/2014/main" id="{04E09C7A-7EA6-448E-9F71-CAC93E72414B}"/>
              </a:ext>
            </a:extLst>
          </p:cNvPr>
          <p:cNvSpPr txBox="1"/>
          <p:nvPr/>
        </p:nvSpPr>
        <p:spPr>
          <a:xfrm>
            <a:off x="2734313" y="6305781"/>
            <a:ext cx="1977121"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336633"/>
                </a:solidFill>
                <a:latin typeface="Liberation Sans" pitchFamily="18"/>
                <a:ea typeface="ＭＳ Ｐゴシック" pitchFamily="2"/>
                <a:cs typeface="Arial" pitchFamily="2"/>
              </a:rPr>
              <a:t>有限要素離散化</a:t>
            </a:r>
            <a:endParaRPr lang="ja-JP" sz="2000" b="0" i="0" u="none" strike="noStrike" kern="1200" cap="none" dirty="0">
              <a:ln>
                <a:noFill/>
              </a:ln>
              <a:solidFill>
                <a:srgbClr val="336633"/>
              </a:solidFill>
              <a:latin typeface="Liberation Sans" pitchFamily="18"/>
              <a:ea typeface="ＭＳ Ｐゴシック" pitchFamily="2"/>
              <a:cs typeface="Arial" pitchFamily="2"/>
            </a:endParaRPr>
          </a:p>
        </p:txBody>
      </p:sp>
      <p:pic>
        <p:nvPicPr>
          <p:cNvPr id="74" name="図 73" descr="テキスト, 手紙&#10;&#10;自動的に生成された説明">
            <a:extLst>
              <a:ext uri="{FF2B5EF4-FFF2-40B4-BE49-F238E27FC236}">
                <a16:creationId xmlns:a16="http://schemas.microsoft.com/office/drawing/2014/main" id="{A41DA816-403A-4D52-A6D6-27919228AECC}"/>
              </a:ext>
            </a:extLst>
          </p:cNvPr>
          <p:cNvPicPr>
            <a:picLocks noChangeAspect="1"/>
          </p:cNvPicPr>
          <p:nvPr/>
        </p:nvPicPr>
        <p:blipFill rotWithShape="1">
          <a:blip r:embed="rId3">
            <a:extLst>
              <a:ext uri="{28A0092B-C50C-407E-A947-70E740481C1C}">
                <a14:useLocalDpi xmlns:a14="http://schemas.microsoft.com/office/drawing/2010/main" val="0"/>
              </a:ext>
            </a:extLst>
          </a:blip>
          <a:srcRect l="48236" t="3041" r="48731" b="87819"/>
          <a:stretch/>
        </p:blipFill>
        <p:spPr>
          <a:xfrm>
            <a:off x="4388818" y="738701"/>
            <a:ext cx="215499" cy="304609"/>
          </a:xfrm>
          <a:prstGeom prst="rect">
            <a:avLst/>
          </a:prstGeom>
        </p:spPr>
      </p:pic>
      <p:pic>
        <p:nvPicPr>
          <p:cNvPr id="75" name="図 74" descr="テキスト, 手紙&#10;&#10;自動的に生成された説明">
            <a:extLst>
              <a:ext uri="{FF2B5EF4-FFF2-40B4-BE49-F238E27FC236}">
                <a16:creationId xmlns:a16="http://schemas.microsoft.com/office/drawing/2014/main" id="{6C17A9E9-759F-4DA4-B0E6-CD67A68834BD}"/>
              </a:ext>
            </a:extLst>
          </p:cNvPr>
          <p:cNvPicPr>
            <a:picLocks noChangeAspect="1"/>
          </p:cNvPicPr>
          <p:nvPr/>
        </p:nvPicPr>
        <p:blipFill rotWithShape="1">
          <a:blip r:embed="rId3">
            <a:extLst>
              <a:ext uri="{28A0092B-C50C-407E-A947-70E740481C1C}">
                <a14:useLocalDpi xmlns:a14="http://schemas.microsoft.com/office/drawing/2010/main" val="0"/>
              </a:ext>
            </a:extLst>
          </a:blip>
          <a:srcRect l="89752" t="9289" r="6290" b="82957"/>
          <a:stretch/>
        </p:blipFill>
        <p:spPr>
          <a:xfrm>
            <a:off x="3999643" y="760190"/>
            <a:ext cx="281238" cy="258391"/>
          </a:xfrm>
          <a:prstGeom prst="rect">
            <a:avLst/>
          </a:prstGeom>
        </p:spPr>
      </p:pic>
      <p:pic>
        <p:nvPicPr>
          <p:cNvPr id="76" name="図 75" descr="テキスト, 手紙&#10;&#10;自動的に生成された説明">
            <a:extLst>
              <a:ext uri="{FF2B5EF4-FFF2-40B4-BE49-F238E27FC236}">
                <a16:creationId xmlns:a16="http://schemas.microsoft.com/office/drawing/2014/main" id="{1D77F47C-E16B-4BFB-AB9E-930F88578606}"/>
              </a:ext>
            </a:extLst>
          </p:cNvPr>
          <p:cNvPicPr>
            <a:picLocks noChangeAspect="1"/>
          </p:cNvPicPr>
          <p:nvPr/>
        </p:nvPicPr>
        <p:blipFill rotWithShape="1">
          <a:blip r:embed="rId3">
            <a:extLst>
              <a:ext uri="{28A0092B-C50C-407E-A947-70E740481C1C}">
                <a14:useLocalDpi xmlns:a14="http://schemas.microsoft.com/office/drawing/2010/main" val="0"/>
              </a:ext>
            </a:extLst>
          </a:blip>
          <a:srcRect l="33472" t="9472" r="64426" b="82455"/>
          <a:stretch/>
        </p:blipFill>
        <p:spPr>
          <a:xfrm>
            <a:off x="4758540" y="756225"/>
            <a:ext cx="149485" cy="269020"/>
          </a:xfrm>
          <a:prstGeom prst="rect">
            <a:avLst/>
          </a:prstGeom>
        </p:spPr>
      </p:pic>
      <p:sp>
        <p:nvSpPr>
          <p:cNvPr id="42" name="テキスト ボックス 41">
            <a:extLst>
              <a:ext uri="{FF2B5EF4-FFF2-40B4-BE49-F238E27FC236}">
                <a16:creationId xmlns:a16="http://schemas.microsoft.com/office/drawing/2014/main" id="{13CCC85A-133B-4DAA-BBCF-E67E66679E15}"/>
              </a:ext>
            </a:extLst>
          </p:cNvPr>
          <p:cNvSpPr txBox="1"/>
          <p:nvPr/>
        </p:nvSpPr>
        <p:spPr>
          <a:xfrm>
            <a:off x="7299208" y="4950544"/>
            <a:ext cx="1848881" cy="75785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solidFill>
                  <a:schemeClr val="accent1"/>
                </a:solidFill>
                <a:latin typeface="Liberation Sans" pitchFamily="18"/>
                <a:ea typeface="ＭＳ Ｐゴシック" pitchFamily="2"/>
                <a:cs typeface="Arial" pitchFamily="2"/>
              </a:rPr>
              <a:t>斉木・鄭の手法</a:t>
            </a:r>
            <a:endParaRPr lang="en-US" altLang="ja-JP" sz="2000" b="0" i="0" u="none" strike="noStrike" kern="1200" cap="none" dirty="0">
              <a:ln>
                <a:noFill/>
              </a:ln>
              <a:solidFill>
                <a:schemeClr val="accent1"/>
              </a:solidFill>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dirty="0">
                <a:solidFill>
                  <a:schemeClr val="accent1"/>
                </a:solidFill>
                <a:latin typeface="Liberation Sans" pitchFamily="18"/>
                <a:ea typeface="ＭＳ Ｐゴシック" pitchFamily="2"/>
                <a:cs typeface="Arial" pitchFamily="2"/>
              </a:rPr>
              <a:t>でも考慮</a:t>
            </a:r>
            <a:endParaRPr lang="en-US" sz="2000" b="0" i="0" u="none" strike="noStrike" kern="1200" cap="none" dirty="0">
              <a:ln>
                <a:noFill/>
              </a:ln>
              <a:solidFill>
                <a:schemeClr val="accent1"/>
              </a:solidFill>
              <a:latin typeface="Liberation Sans" pitchFamily="18"/>
              <a:ea typeface="ＭＳ Ｐゴシック" pitchFamily="2"/>
              <a:cs typeface="Arial" pitchFamily="2"/>
            </a:endParaRPr>
          </a:p>
        </p:txBody>
      </p:sp>
      <p:sp>
        <p:nvSpPr>
          <p:cNvPr id="44" name="テキスト ボックス 43">
            <a:extLst>
              <a:ext uri="{FF2B5EF4-FFF2-40B4-BE49-F238E27FC236}">
                <a16:creationId xmlns:a16="http://schemas.microsoft.com/office/drawing/2014/main" id="{7E417DB2-1FDD-4C28-BB81-D56982074122}"/>
              </a:ext>
            </a:extLst>
          </p:cNvPr>
          <p:cNvSpPr txBox="1"/>
          <p:nvPr/>
        </p:nvSpPr>
        <p:spPr>
          <a:xfrm>
            <a:off x="183018" y="1438923"/>
            <a:ext cx="409636" cy="424368"/>
          </a:xfrm>
          <a:prstGeom prst="rect">
            <a:avLst/>
          </a:prstGeom>
          <a:noFill/>
          <a:ln w="19050">
            <a:solidFill>
              <a:schemeClr val="tx1"/>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軸</a:t>
            </a:r>
            <a:endParaRPr lang="en-US" sz="2000" b="0" i="0" u="none" strike="noStrike" kern="1200" cap="none" dirty="0">
              <a:ln>
                <a:noFill/>
              </a:ln>
              <a:latin typeface="Liberation Sans" pitchFamily="18"/>
              <a:ea typeface="ＭＳ Ｐゴシック" pitchFamily="2"/>
              <a:cs typeface="Arial" pitchFamily="2"/>
            </a:endParaRPr>
          </a:p>
        </p:txBody>
      </p:sp>
      <p:sp>
        <p:nvSpPr>
          <p:cNvPr id="46" name="テキスト ボックス 45">
            <a:extLst>
              <a:ext uri="{FF2B5EF4-FFF2-40B4-BE49-F238E27FC236}">
                <a16:creationId xmlns:a16="http://schemas.microsoft.com/office/drawing/2014/main" id="{66A772D6-0ADB-4368-BBDC-519E3C0BDF58}"/>
              </a:ext>
            </a:extLst>
          </p:cNvPr>
          <p:cNvSpPr txBox="1"/>
          <p:nvPr/>
        </p:nvSpPr>
        <p:spPr>
          <a:xfrm>
            <a:off x="46169" y="2142418"/>
            <a:ext cx="694825" cy="424368"/>
          </a:xfrm>
          <a:prstGeom prst="rect">
            <a:avLst/>
          </a:prstGeom>
          <a:noFill/>
          <a:ln w="19050">
            <a:solidFill>
              <a:schemeClr val="tx1"/>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水平</a:t>
            </a:r>
            <a:endParaRPr lang="en-US" sz="2000" b="0" i="0" u="none" strike="noStrike" kern="1200" cap="none" dirty="0">
              <a:ln>
                <a:noFill/>
              </a:ln>
              <a:latin typeface="Liberation Sans" pitchFamily="18"/>
              <a:ea typeface="ＭＳ Ｐゴシック" pitchFamily="2"/>
              <a:cs typeface="Arial" pitchFamily="2"/>
            </a:endParaRPr>
          </a:p>
        </p:txBody>
      </p:sp>
      <p:sp>
        <p:nvSpPr>
          <p:cNvPr id="47" name="テキスト ボックス 46">
            <a:extLst>
              <a:ext uri="{FF2B5EF4-FFF2-40B4-BE49-F238E27FC236}">
                <a16:creationId xmlns:a16="http://schemas.microsoft.com/office/drawing/2014/main" id="{CB99F29A-C3D1-48EE-ABCB-11C10C618E14}"/>
              </a:ext>
            </a:extLst>
          </p:cNvPr>
          <p:cNvSpPr txBox="1"/>
          <p:nvPr/>
        </p:nvSpPr>
        <p:spPr>
          <a:xfrm>
            <a:off x="42286" y="2794825"/>
            <a:ext cx="694825" cy="424368"/>
          </a:xfrm>
          <a:prstGeom prst="rect">
            <a:avLst/>
          </a:prstGeom>
          <a:noFill/>
          <a:ln w="19050">
            <a:solidFill>
              <a:schemeClr val="tx1"/>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鉛直</a:t>
            </a:r>
            <a:endParaRPr lang="en-US" sz="2000" b="0" i="0" u="none" strike="noStrike" kern="1200" cap="none" dirty="0">
              <a:ln>
                <a:noFill/>
              </a:ln>
              <a:latin typeface="Liberation Sans" pitchFamily="18"/>
              <a:ea typeface="ＭＳ Ｐゴシック" pitchFamily="2"/>
              <a:cs typeface="Arial" pitchFamily="2"/>
            </a:endParaRPr>
          </a:p>
        </p:txBody>
      </p:sp>
    </p:spTree>
    <p:extLst>
      <p:ext uri="{BB962C8B-B14F-4D97-AF65-F5344CB8AC3E}">
        <p14:creationId xmlns:p14="http://schemas.microsoft.com/office/powerpoint/2010/main" val="121690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ロゴ&#10;&#10;自動的に生成された説明">
            <a:extLst>
              <a:ext uri="{FF2B5EF4-FFF2-40B4-BE49-F238E27FC236}">
                <a16:creationId xmlns:a16="http://schemas.microsoft.com/office/drawing/2014/main" id="{13542BDD-105B-46D6-BD76-A11B50B9738C}"/>
              </a:ext>
            </a:extLst>
          </p:cNvPr>
          <p:cNvPicPr>
            <a:picLocks noChangeAspect="1"/>
          </p:cNvPicPr>
          <p:nvPr/>
        </p:nvPicPr>
        <p:blipFill rotWithShape="1">
          <a:blip r:embed="rId3">
            <a:extLst>
              <a:ext uri="{28A0092B-C50C-407E-A947-70E740481C1C}">
                <a14:useLocalDpi xmlns:a14="http://schemas.microsoft.com/office/drawing/2010/main" val="0"/>
              </a:ext>
            </a:extLst>
          </a:blip>
          <a:srcRect l="33992" t="10250" r="33202" b="10646"/>
          <a:stretch/>
        </p:blipFill>
        <p:spPr>
          <a:xfrm>
            <a:off x="3113750" y="600646"/>
            <a:ext cx="1587506" cy="2291875"/>
          </a:xfrm>
          <a:prstGeom prst="rect">
            <a:avLst/>
          </a:prstGeom>
        </p:spPr>
      </p:pic>
      <p:pic>
        <p:nvPicPr>
          <p:cNvPr id="33" name="図 32" descr="テキスト, 手紙&#10;&#10;自動的に生成された説明">
            <a:extLst>
              <a:ext uri="{FF2B5EF4-FFF2-40B4-BE49-F238E27FC236}">
                <a16:creationId xmlns:a16="http://schemas.microsoft.com/office/drawing/2014/main" id="{98BBBA16-BF45-4508-A7D1-2F5B52DE0524}"/>
              </a:ext>
            </a:extLst>
          </p:cNvPr>
          <p:cNvPicPr>
            <a:picLocks noChangeAspect="1"/>
          </p:cNvPicPr>
          <p:nvPr/>
        </p:nvPicPr>
        <p:blipFill rotWithShape="1">
          <a:blip r:embed="rId4">
            <a:extLst>
              <a:ext uri="{28A0092B-C50C-407E-A947-70E740481C1C}">
                <a14:useLocalDpi xmlns:a14="http://schemas.microsoft.com/office/drawing/2010/main" val="0"/>
              </a:ext>
            </a:extLst>
          </a:blip>
          <a:srcRect l="11409" t="11128" r="84865" b="77746"/>
          <a:stretch/>
        </p:blipFill>
        <p:spPr>
          <a:xfrm>
            <a:off x="5880697" y="1567593"/>
            <a:ext cx="228600" cy="210065"/>
          </a:xfrm>
          <a:prstGeom prst="rect">
            <a:avLst/>
          </a:prstGeom>
        </p:spPr>
      </p:pic>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4419533"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代表体積要素</a:t>
            </a:r>
            <a:endParaRPr lang="en-US" sz="2800" spc="-1" dirty="0">
              <a:latin typeface="Arial"/>
            </a:endParaRPr>
          </a:p>
        </p:txBody>
      </p:sp>
      <p:pic>
        <p:nvPicPr>
          <p:cNvPr id="9" name="図 8" descr="テキスト, 手紙&#10;&#10;自動的に生成された説明">
            <a:extLst>
              <a:ext uri="{FF2B5EF4-FFF2-40B4-BE49-F238E27FC236}">
                <a16:creationId xmlns:a16="http://schemas.microsoft.com/office/drawing/2014/main" id="{59F6C5D1-863D-47B3-993D-3F157EC9A82A}"/>
              </a:ext>
            </a:extLst>
          </p:cNvPr>
          <p:cNvPicPr>
            <a:picLocks noChangeAspect="1"/>
          </p:cNvPicPr>
          <p:nvPr/>
        </p:nvPicPr>
        <p:blipFill rotWithShape="1">
          <a:blip r:embed="rId4">
            <a:extLst>
              <a:ext uri="{28A0092B-C50C-407E-A947-70E740481C1C}">
                <a14:useLocalDpi xmlns:a14="http://schemas.microsoft.com/office/drawing/2010/main" val="0"/>
              </a:ext>
            </a:extLst>
          </a:blip>
          <a:srcRect l="23562" t="11269" r="72410" b="78046"/>
          <a:stretch/>
        </p:blipFill>
        <p:spPr>
          <a:xfrm>
            <a:off x="4990882" y="2628423"/>
            <a:ext cx="247134" cy="201747"/>
          </a:xfrm>
          <a:prstGeom prst="rect">
            <a:avLst/>
          </a:prstGeom>
        </p:spPr>
      </p:pic>
      <p:pic>
        <p:nvPicPr>
          <p:cNvPr id="10" name="図 9" descr="テキスト, 手紙&#10;&#10;自動的に生成された説明">
            <a:extLst>
              <a:ext uri="{FF2B5EF4-FFF2-40B4-BE49-F238E27FC236}">
                <a16:creationId xmlns:a16="http://schemas.microsoft.com/office/drawing/2014/main" id="{8C32D855-E260-4F68-BF10-B101946EE12A}"/>
              </a:ext>
            </a:extLst>
          </p:cNvPr>
          <p:cNvPicPr>
            <a:picLocks noChangeAspect="1"/>
          </p:cNvPicPr>
          <p:nvPr/>
        </p:nvPicPr>
        <p:blipFill rotWithShape="1">
          <a:blip r:embed="rId4">
            <a:extLst>
              <a:ext uri="{28A0092B-C50C-407E-A947-70E740481C1C}">
                <a14:useLocalDpi xmlns:a14="http://schemas.microsoft.com/office/drawing/2010/main" val="0"/>
              </a:ext>
            </a:extLst>
          </a:blip>
          <a:srcRect l="17392" t="10149" r="78160" b="77746"/>
          <a:stretch/>
        </p:blipFill>
        <p:spPr>
          <a:xfrm>
            <a:off x="4622634" y="2338596"/>
            <a:ext cx="272903" cy="228557"/>
          </a:xfrm>
          <a:prstGeom prst="rect">
            <a:avLst/>
          </a:prstGeom>
        </p:spPr>
      </p:pic>
      <p:pic>
        <p:nvPicPr>
          <p:cNvPr id="11" name="図 10" descr="テキスト, 手紙&#10;&#10;自動的に生成された説明">
            <a:extLst>
              <a:ext uri="{FF2B5EF4-FFF2-40B4-BE49-F238E27FC236}">
                <a16:creationId xmlns:a16="http://schemas.microsoft.com/office/drawing/2014/main" id="{CCA5DB8F-0D30-4C73-A180-6FBFB8404E7D}"/>
              </a:ext>
            </a:extLst>
          </p:cNvPr>
          <p:cNvPicPr>
            <a:picLocks noChangeAspect="1"/>
          </p:cNvPicPr>
          <p:nvPr/>
        </p:nvPicPr>
        <p:blipFill rotWithShape="1">
          <a:blip r:embed="rId4">
            <a:extLst>
              <a:ext uri="{28A0092B-C50C-407E-A947-70E740481C1C}">
                <a14:useLocalDpi xmlns:a14="http://schemas.microsoft.com/office/drawing/2010/main" val="0"/>
              </a:ext>
            </a:extLst>
          </a:blip>
          <a:srcRect l="11409" t="11128" r="84865" b="77746"/>
          <a:stretch/>
        </p:blipFill>
        <p:spPr>
          <a:xfrm>
            <a:off x="5272404" y="2352012"/>
            <a:ext cx="228600" cy="210065"/>
          </a:xfrm>
          <a:prstGeom prst="rect">
            <a:avLst/>
          </a:prstGeom>
        </p:spPr>
      </p:pic>
      <p:pic>
        <p:nvPicPr>
          <p:cNvPr id="12" name="図 11">
            <a:extLst>
              <a:ext uri="{FF2B5EF4-FFF2-40B4-BE49-F238E27FC236}">
                <a16:creationId xmlns:a16="http://schemas.microsoft.com/office/drawing/2014/main" id="{B7437F50-EF1B-40FE-80DA-566C62A95CA7}"/>
              </a:ext>
            </a:extLst>
          </p:cNvPr>
          <p:cNvPicPr>
            <a:picLocks noChangeAspect="1"/>
          </p:cNvPicPr>
          <p:nvPr/>
        </p:nvPicPr>
        <p:blipFill>
          <a:blip r:embed="rId5">
            <a:lum/>
            <a:alphaModFix/>
          </a:blip>
          <a:srcRect/>
          <a:stretch>
            <a:fillRect/>
          </a:stretch>
        </p:blipFill>
        <p:spPr>
          <a:xfrm>
            <a:off x="4861852" y="2322293"/>
            <a:ext cx="413840" cy="298312"/>
          </a:xfrm>
          <a:prstGeom prst="rect">
            <a:avLst/>
          </a:prstGeom>
          <a:noFill/>
          <a:ln>
            <a:noFill/>
          </a:ln>
        </p:spPr>
      </p:pic>
      <p:sp>
        <p:nvSpPr>
          <p:cNvPr id="13" name="Line 1">
            <a:extLst>
              <a:ext uri="{FF2B5EF4-FFF2-40B4-BE49-F238E27FC236}">
                <a16:creationId xmlns:a16="http://schemas.microsoft.com/office/drawing/2014/main" id="{4F174A34-889B-4DF9-95C0-A021FE2D7336}"/>
              </a:ext>
            </a:extLst>
          </p:cNvPr>
          <p:cNvSpPr/>
          <p:nvPr/>
        </p:nvSpPr>
        <p:spPr>
          <a:xfrm>
            <a:off x="0" y="1615601"/>
            <a:ext cx="2792715" cy="1340252"/>
          </a:xfrm>
          <a:prstGeom prst="line">
            <a:avLst/>
          </a:prstGeom>
          <a:ln w="19050">
            <a:solidFill>
              <a:schemeClr val="tx1"/>
            </a:solidFill>
          </a:ln>
        </p:spPr>
        <p:style>
          <a:lnRef idx="1">
            <a:schemeClr val="dk1"/>
          </a:lnRef>
          <a:fillRef idx="0">
            <a:schemeClr val="dk1"/>
          </a:fillRef>
          <a:effectRef idx="0">
            <a:schemeClr val="dk1"/>
          </a:effectRef>
          <a:fontRef idx="minor"/>
        </p:style>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95D2E01F-4574-49E4-9C22-B203CD718887}"/>
                  </a:ext>
                </a:extLst>
              </p:cNvPr>
              <p:cNvSpPr txBox="1"/>
              <p:nvPr/>
            </p:nvSpPr>
            <p:spPr>
              <a:xfrm>
                <a:off x="2785869" y="549743"/>
                <a:ext cx="3780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𝛾</m:t>
                          </m:r>
                        </m:e>
                        <m:sub>
                          <m:r>
                            <a:rPr kumimoji="1" lang="en-US" altLang="ja-JP" b="0" i="1" smtClean="0">
                              <a:latin typeface="Cambria Math" panose="02040503050406030204" pitchFamily="18" charset="0"/>
                            </a:rPr>
                            <m:t>13</m:t>
                          </m:r>
                        </m:sub>
                      </m:sSub>
                    </m:oMath>
                  </m:oMathPara>
                </a14:m>
                <a:endParaRPr kumimoji="1" lang="ja-JP" altLang="en-US" dirty="0"/>
              </a:p>
            </p:txBody>
          </p:sp>
        </mc:Choice>
        <mc:Fallback xmlns="">
          <p:sp>
            <p:nvSpPr>
              <p:cNvPr id="2" name="テキスト ボックス 1">
                <a:extLst>
                  <a:ext uri="{FF2B5EF4-FFF2-40B4-BE49-F238E27FC236}">
                    <a16:creationId xmlns:a16="http://schemas.microsoft.com/office/drawing/2014/main" id="{95D2E01F-4574-49E4-9C22-B203CD718887}"/>
                  </a:ext>
                </a:extLst>
              </p:cNvPr>
              <p:cNvSpPr txBox="1">
                <a:spLocks noRot="1" noChangeAspect="1" noMove="1" noResize="1" noEditPoints="1" noAdjustHandles="1" noChangeArrowheads="1" noChangeShapeType="1" noTextEdit="1"/>
              </p:cNvSpPr>
              <p:nvPr/>
            </p:nvSpPr>
            <p:spPr>
              <a:xfrm>
                <a:off x="2785869" y="549743"/>
                <a:ext cx="378052" cy="276999"/>
              </a:xfrm>
              <a:prstGeom prst="rect">
                <a:avLst/>
              </a:prstGeom>
              <a:blipFill>
                <a:blip r:embed="rId6"/>
                <a:stretch>
                  <a:fillRect l="-12903" r="-3226" b="-239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F08E10AF-1E60-40EA-B702-2C46B74159B0}"/>
                  </a:ext>
                </a:extLst>
              </p:cNvPr>
              <p:cNvSpPr txBox="1"/>
              <p:nvPr/>
            </p:nvSpPr>
            <p:spPr>
              <a:xfrm>
                <a:off x="2701860" y="2617005"/>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16" name="テキスト ボックス 15">
                <a:extLst>
                  <a:ext uri="{FF2B5EF4-FFF2-40B4-BE49-F238E27FC236}">
                    <a16:creationId xmlns:a16="http://schemas.microsoft.com/office/drawing/2014/main" id="{F08E10AF-1E60-40EA-B702-2C46B74159B0}"/>
                  </a:ext>
                </a:extLst>
              </p:cNvPr>
              <p:cNvSpPr txBox="1">
                <a:spLocks noRot="1" noChangeAspect="1" noMove="1" noResize="1" noEditPoints="1" noAdjustHandles="1" noChangeArrowheads="1" noChangeShapeType="1" noTextEdit="1"/>
              </p:cNvSpPr>
              <p:nvPr/>
            </p:nvSpPr>
            <p:spPr>
              <a:xfrm>
                <a:off x="2701860" y="2617005"/>
                <a:ext cx="192360" cy="276999"/>
              </a:xfrm>
              <a:prstGeom prst="rect">
                <a:avLst/>
              </a:prstGeom>
              <a:blipFill>
                <a:blip r:embed="rId7"/>
                <a:stretch>
                  <a:fillRect l="-25000" r="-25000"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33F90EF2-53A8-4B43-9FF0-DED12836F825}"/>
                  </a:ext>
                </a:extLst>
              </p:cNvPr>
              <p:cNvSpPr txBox="1"/>
              <p:nvPr/>
            </p:nvSpPr>
            <p:spPr>
              <a:xfrm>
                <a:off x="2754484" y="4794992"/>
                <a:ext cx="388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oMath>
                  </m:oMathPara>
                </a14:m>
                <a:endParaRPr kumimoji="1" lang="ja-JP" altLang="en-US" dirty="0"/>
              </a:p>
            </p:txBody>
          </p:sp>
        </mc:Choice>
        <mc:Fallback xmlns="">
          <p:sp>
            <p:nvSpPr>
              <p:cNvPr id="21" name="テキスト ボックス 20">
                <a:extLst>
                  <a:ext uri="{FF2B5EF4-FFF2-40B4-BE49-F238E27FC236}">
                    <a16:creationId xmlns:a16="http://schemas.microsoft.com/office/drawing/2014/main" id="{33F90EF2-53A8-4B43-9FF0-DED12836F825}"/>
                  </a:ext>
                </a:extLst>
              </p:cNvPr>
              <p:cNvSpPr txBox="1">
                <a:spLocks noRot="1" noChangeAspect="1" noMove="1" noResize="1" noEditPoints="1" noAdjustHandles="1" noChangeArrowheads="1" noChangeShapeType="1" noTextEdit="1"/>
              </p:cNvSpPr>
              <p:nvPr/>
            </p:nvSpPr>
            <p:spPr>
              <a:xfrm>
                <a:off x="2754484" y="4794992"/>
                <a:ext cx="388120" cy="276999"/>
              </a:xfrm>
              <a:prstGeom prst="rect">
                <a:avLst/>
              </a:prstGeom>
              <a:blipFill>
                <a:blip r:embed="rId8"/>
                <a:stretch>
                  <a:fillRect l="-7813" r="-1563" b="-1777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8C85F87E-E8AF-4983-AAB2-9E16CE4278F8}"/>
                  </a:ext>
                </a:extLst>
              </p:cNvPr>
              <p:cNvSpPr txBox="1"/>
              <p:nvPr/>
            </p:nvSpPr>
            <p:spPr>
              <a:xfrm>
                <a:off x="3374732" y="4829127"/>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8C85F87E-E8AF-4983-AAB2-9E16CE4278F8}"/>
                  </a:ext>
                </a:extLst>
              </p:cNvPr>
              <p:cNvSpPr txBox="1">
                <a:spLocks noRot="1" noChangeAspect="1" noMove="1" noResize="1" noEditPoints="1" noAdjustHandles="1" noChangeArrowheads="1" noChangeShapeType="1" noTextEdit="1"/>
              </p:cNvSpPr>
              <p:nvPr/>
            </p:nvSpPr>
            <p:spPr>
              <a:xfrm>
                <a:off x="3374732" y="4829127"/>
                <a:ext cx="192360" cy="276999"/>
              </a:xfrm>
              <a:prstGeom prst="rect">
                <a:avLst/>
              </a:prstGeom>
              <a:blipFill>
                <a:blip r:embed="rId9"/>
                <a:stretch>
                  <a:fillRect l="-29032" r="-25806" b="-8696"/>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FF735E61-4DBD-4ED9-B4FF-3DC072C50413}"/>
              </a:ext>
            </a:extLst>
          </p:cNvPr>
          <p:cNvSpPr txBox="1"/>
          <p:nvPr/>
        </p:nvSpPr>
        <p:spPr>
          <a:xfrm>
            <a:off x="5011417" y="1446960"/>
            <a:ext cx="3989772"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sp>
        <p:nvSpPr>
          <p:cNvPr id="36" name="テキスト ボックス 35">
            <a:extLst>
              <a:ext uri="{FF2B5EF4-FFF2-40B4-BE49-F238E27FC236}">
                <a16:creationId xmlns:a16="http://schemas.microsoft.com/office/drawing/2014/main" id="{71338951-FF9C-49EE-A67F-A3414245534B}"/>
              </a:ext>
            </a:extLst>
          </p:cNvPr>
          <p:cNvSpPr txBox="1"/>
          <p:nvPr/>
        </p:nvSpPr>
        <p:spPr>
          <a:xfrm>
            <a:off x="504580" y="5905152"/>
            <a:ext cx="381409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sp>
        <p:nvSpPr>
          <p:cNvPr id="66" name="テキスト ボックス 65">
            <a:extLst>
              <a:ext uri="{FF2B5EF4-FFF2-40B4-BE49-F238E27FC236}">
                <a16:creationId xmlns:a16="http://schemas.microsoft.com/office/drawing/2014/main" id="{9BB65616-3627-479D-A322-7F2F6337FAE8}"/>
              </a:ext>
            </a:extLst>
          </p:cNvPr>
          <p:cNvSpPr txBox="1"/>
          <p:nvPr/>
        </p:nvSpPr>
        <p:spPr>
          <a:xfrm>
            <a:off x="505639" y="6249018"/>
            <a:ext cx="3814099"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pic>
        <p:nvPicPr>
          <p:cNvPr id="67" name="図 66" descr="テキスト, 手紙&#10;&#10;自動的に生成された説明">
            <a:extLst>
              <a:ext uri="{FF2B5EF4-FFF2-40B4-BE49-F238E27FC236}">
                <a16:creationId xmlns:a16="http://schemas.microsoft.com/office/drawing/2014/main" id="{20E3BD93-9E32-4891-9F3E-F087C61F4B2B}"/>
              </a:ext>
            </a:extLst>
          </p:cNvPr>
          <p:cNvPicPr>
            <a:picLocks noChangeAspect="1"/>
          </p:cNvPicPr>
          <p:nvPr/>
        </p:nvPicPr>
        <p:blipFill rotWithShape="1">
          <a:blip r:embed="rId4">
            <a:extLst>
              <a:ext uri="{28A0092B-C50C-407E-A947-70E740481C1C}">
                <a14:useLocalDpi xmlns:a14="http://schemas.microsoft.com/office/drawing/2010/main" val="0"/>
              </a:ext>
            </a:extLst>
          </a:blip>
          <a:srcRect l="17392" t="10149" r="78160" b="77746"/>
          <a:stretch/>
        </p:blipFill>
        <p:spPr>
          <a:xfrm>
            <a:off x="1331068" y="6011982"/>
            <a:ext cx="272903" cy="228557"/>
          </a:xfrm>
          <a:prstGeom prst="rect">
            <a:avLst/>
          </a:prstGeom>
        </p:spPr>
      </p:pic>
      <p:pic>
        <p:nvPicPr>
          <p:cNvPr id="68" name="図 67" descr="テキスト, 手紙&#10;&#10;自動的に生成された説明">
            <a:extLst>
              <a:ext uri="{FF2B5EF4-FFF2-40B4-BE49-F238E27FC236}">
                <a16:creationId xmlns:a16="http://schemas.microsoft.com/office/drawing/2014/main" id="{6AB19C1E-7A3A-4189-B433-CC913F8DB74E}"/>
              </a:ext>
            </a:extLst>
          </p:cNvPr>
          <p:cNvPicPr>
            <a:picLocks noChangeAspect="1"/>
          </p:cNvPicPr>
          <p:nvPr/>
        </p:nvPicPr>
        <p:blipFill rotWithShape="1">
          <a:blip r:embed="rId4">
            <a:extLst>
              <a:ext uri="{28A0092B-C50C-407E-A947-70E740481C1C}">
                <a14:useLocalDpi xmlns:a14="http://schemas.microsoft.com/office/drawing/2010/main" val="0"/>
              </a:ext>
            </a:extLst>
          </a:blip>
          <a:srcRect l="23562" t="11269" r="72410" b="78046"/>
          <a:stretch/>
        </p:blipFill>
        <p:spPr>
          <a:xfrm>
            <a:off x="1342182" y="6378695"/>
            <a:ext cx="247134" cy="201747"/>
          </a:xfrm>
          <a:prstGeom prst="rect">
            <a:avLst/>
          </a:prstGeom>
        </p:spPr>
      </p:pic>
      <p:sp>
        <p:nvSpPr>
          <p:cNvPr id="73" name="テキスト ボックス 72">
            <a:extLst>
              <a:ext uri="{FF2B5EF4-FFF2-40B4-BE49-F238E27FC236}">
                <a16:creationId xmlns:a16="http://schemas.microsoft.com/office/drawing/2014/main" id="{BF996E4B-2DCB-4B98-A650-CA2C8CFAB013}"/>
              </a:ext>
            </a:extLst>
          </p:cNvPr>
          <p:cNvSpPr txBox="1"/>
          <p:nvPr/>
        </p:nvSpPr>
        <p:spPr>
          <a:xfrm>
            <a:off x="4841014" y="780781"/>
            <a:ext cx="941196"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sz="2000" b="0" i="0" u="none" strike="noStrike" kern="1200" cap="none" dirty="0">
                <a:ln>
                  <a:noFill/>
                </a:ln>
                <a:latin typeface="Liberation Sans" pitchFamily="18"/>
                <a:ea typeface="ＭＳ Ｐゴシック" pitchFamily="2"/>
                <a:cs typeface="Arial" pitchFamily="2"/>
              </a:rPr>
              <a:t>せん断</a:t>
            </a:r>
          </a:p>
        </p:txBody>
      </p:sp>
      <p:sp>
        <p:nvSpPr>
          <p:cNvPr id="74" name="テキスト ボックス 73">
            <a:extLst>
              <a:ext uri="{FF2B5EF4-FFF2-40B4-BE49-F238E27FC236}">
                <a16:creationId xmlns:a16="http://schemas.microsoft.com/office/drawing/2014/main" id="{646BA2D3-7338-4B24-8ED4-9F4744056C3A}"/>
              </a:ext>
            </a:extLst>
          </p:cNvPr>
          <p:cNvSpPr txBox="1"/>
          <p:nvPr/>
        </p:nvSpPr>
        <p:spPr>
          <a:xfrm>
            <a:off x="203583" y="2482483"/>
            <a:ext cx="689717"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sz="2000" b="0" i="0" u="none" strike="noStrike" kern="1200" cap="none" dirty="0">
                <a:ln>
                  <a:noFill/>
                </a:ln>
                <a:latin typeface="Liberation Sans" pitchFamily="18"/>
                <a:ea typeface="ＭＳ Ｐゴシック" pitchFamily="2"/>
                <a:cs typeface="Arial" pitchFamily="2"/>
              </a:rPr>
              <a:t>曲げ</a:t>
            </a:r>
          </a:p>
        </p:txBody>
      </p:sp>
      <p:sp>
        <p:nvSpPr>
          <p:cNvPr id="76" name="テキスト ボックス 75">
            <a:extLst>
              <a:ext uri="{FF2B5EF4-FFF2-40B4-BE49-F238E27FC236}">
                <a16:creationId xmlns:a16="http://schemas.microsoft.com/office/drawing/2014/main" id="{AD750098-C0CD-4B84-851D-4C4F81D02E41}"/>
              </a:ext>
            </a:extLst>
          </p:cNvPr>
          <p:cNvSpPr txBox="1"/>
          <p:nvPr/>
        </p:nvSpPr>
        <p:spPr>
          <a:xfrm>
            <a:off x="2792722" y="3009305"/>
            <a:ext cx="3811219" cy="1386298"/>
          </a:xfrm>
          <a:prstGeom prst="rect">
            <a:avLst/>
          </a:prstGeom>
          <a:solidFill>
            <a:schemeClr val="bg1"/>
          </a:solid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変形モードを含む断面積分を実行</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することで支配方程式を解くのに</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必要な</a:t>
            </a:r>
            <a:r>
              <a:rPr lang="ja-JP" altLang="en-US" sz="2000" dirty="0">
                <a:latin typeface="Liberation Sans" pitchFamily="18"/>
                <a:ea typeface="ＭＳ Ｐゴシック" pitchFamily="2"/>
                <a:cs typeface="Arial" pitchFamily="2"/>
              </a:rPr>
              <a:t>断面パラメタ</a:t>
            </a:r>
            <a:r>
              <a:rPr lang="ja-JP" altLang="en-US" sz="2000" b="0" i="0" u="none" strike="noStrike" kern="1200" cap="none" dirty="0">
                <a:ln>
                  <a:noFill/>
                </a:ln>
                <a:latin typeface="Liberation Sans" pitchFamily="18"/>
                <a:ea typeface="ＭＳ Ｐゴシック" pitchFamily="2"/>
                <a:cs typeface="Arial" pitchFamily="2"/>
              </a:rPr>
              <a:t>を求める</a:t>
            </a:r>
            <a:endParaRPr lang="en-US" altLang="ja-JP" sz="2000" b="0" i="0" u="none" strike="noStrike" kern="1200" cap="none" dirty="0">
              <a:ln>
                <a:noFill/>
              </a:ln>
              <a:latin typeface="Liberation Sans" pitchFamily="18"/>
              <a:ea typeface="ＭＳ Ｐゴシック" pitchFamily="2"/>
              <a:cs typeface="Arial" pitchFamily="2"/>
            </a:endParaRPr>
          </a:p>
          <a:p>
            <a:pPr marL="0" marR="0" lvl="0" indent="0" rtl="0" hangingPunct="0">
              <a:lnSpc>
                <a:spcPct val="100000"/>
              </a:lnSpc>
              <a:spcBef>
                <a:spcPts val="0"/>
              </a:spcBef>
              <a:spcAft>
                <a:spcPts val="0"/>
              </a:spcAft>
              <a:buNone/>
              <a:tabLst/>
            </a:pPr>
            <a:endParaRPr lang="ja-JP" sz="2000" b="0" i="0" u="none" strike="noStrike" kern="1200" cap="none" dirty="0">
              <a:ln>
                <a:noFill/>
              </a:ln>
              <a:latin typeface="Liberation Sans" pitchFamily="18"/>
              <a:ea typeface="ＭＳ Ｐゴシック" pitchFamily="2"/>
              <a:cs typeface="Arial" pitchFamily="2"/>
            </a:endParaRPr>
          </a:p>
        </p:txBody>
      </p:sp>
      <p:sp>
        <p:nvSpPr>
          <p:cNvPr id="84" name="正方形/長方形 83">
            <a:extLst>
              <a:ext uri="{FF2B5EF4-FFF2-40B4-BE49-F238E27FC236}">
                <a16:creationId xmlns:a16="http://schemas.microsoft.com/office/drawing/2014/main" id="{867FDF58-4323-4D68-AB43-073CAFA5B537}"/>
              </a:ext>
            </a:extLst>
          </p:cNvPr>
          <p:cNvSpPr/>
          <p:nvPr/>
        </p:nvSpPr>
        <p:spPr>
          <a:xfrm>
            <a:off x="2792719" y="2948932"/>
            <a:ext cx="3811219" cy="123149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CustomShape 2">
            <a:extLst>
              <a:ext uri="{FF2B5EF4-FFF2-40B4-BE49-F238E27FC236}">
                <a16:creationId xmlns:a16="http://schemas.microsoft.com/office/drawing/2014/main" id="{AD24DFCC-6179-41E1-9756-FDF774BABAB8}"/>
              </a:ext>
            </a:extLst>
          </p:cNvPr>
          <p:cNvSpPr/>
          <p:nvPr/>
        </p:nvSpPr>
        <p:spPr>
          <a:xfrm>
            <a:off x="8207013" y="37068"/>
            <a:ext cx="93698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4/12</a:t>
            </a:r>
          </a:p>
        </p:txBody>
      </p:sp>
      <p:sp>
        <p:nvSpPr>
          <p:cNvPr id="47" name="Line 1">
            <a:extLst>
              <a:ext uri="{FF2B5EF4-FFF2-40B4-BE49-F238E27FC236}">
                <a16:creationId xmlns:a16="http://schemas.microsoft.com/office/drawing/2014/main" id="{17240FF4-64D0-4855-AD55-C303A4556E34}"/>
              </a:ext>
            </a:extLst>
          </p:cNvPr>
          <p:cNvSpPr/>
          <p:nvPr/>
        </p:nvSpPr>
        <p:spPr>
          <a:xfrm flipV="1">
            <a:off x="6603938" y="1618946"/>
            <a:ext cx="2540062" cy="1340215"/>
          </a:xfrm>
          <a:prstGeom prst="line">
            <a:avLst/>
          </a:prstGeom>
          <a:ln w="19050">
            <a:solidFill>
              <a:schemeClr val="tx1"/>
            </a:solidFill>
          </a:ln>
        </p:spPr>
        <p:style>
          <a:lnRef idx="1">
            <a:schemeClr val="dk1"/>
          </a:lnRef>
          <a:fillRef idx="0">
            <a:schemeClr val="dk1"/>
          </a:fillRef>
          <a:effectRef idx="0">
            <a:schemeClr val="dk1"/>
          </a:effectRef>
          <a:fontRef idx="minor"/>
        </p:style>
      </p:sp>
      <p:sp>
        <p:nvSpPr>
          <p:cNvPr id="49" name="Line 1">
            <a:extLst>
              <a:ext uri="{FF2B5EF4-FFF2-40B4-BE49-F238E27FC236}">
                <a16:creationId xmlns:a16="http://schemas.microsoft.com/office/drawing/2014/main" id="{C05CCF87-6F28-4E12-A661-5B7043E04EA8}"/>
              </a:ext>
            </a:extLst>
          </p:cNvPr>
          <p:cNvSpPr/>
          <p:nvPr/>
        </p:nvSpPr>
        <p:spPr>
          <a:xfrm flipH="1">
            <a:off x="4739830" y="4197153"/>
            <a:ext cx="5039" cy="2660847"/>
          </a:xfrm>
          <a:prstGeom prst="line">
            <a:avLst/>
          </a:prstGeom>
          <a:ln w="19050">
            <a:solidFill>
              <a:schemeClr val="tx1"/>
            </a:solidFill>
          </a:ln>
        </p:spPr>
        <p:style>
          <a:lnRef idx="1">
            <a:schemeClr val="dk1"/>
          </a:lnRef>
          <a:fillRef idx="0">
            <a:schemeClr val="dk1"/>
          </a:fillRef>
          <a:effectRef idx="0">
            <a:schemeClr val="dk1"/>
          </a:effectRef>
          <a:fontRef idx="minor"/>
        </p:style>
      </p:sp>
      <p:sp>
        <p:nvSpPr>
          <p:cNvPr id="51" name="テキスト ボックス 50">
            <a:extLst>
              <a:ext uri="{FF2B5EF4-FFF2-40B4-BE49-F238E27FC236}">
                <a16:creationId xmlns:a16="http://schemas.microsoft.com/office/drawing/2014/main" id="{E24CC9C8-2457-4C75-B451-9DCD36949979}"/>
              </a:ext>
            </a:extLst>
          </p:cNvPr>
          <p:cNvSpPr txBox="1"/>
          <p:nvPr/>
        </p:nvSpPr>
        <p:spPr>
          <a:xfrm>
            <a:off x="8049990" y="2486830"/>
            <a:ext cx="951199"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latin typeface="Liberation Sans" pitchFamily="18"/>
                <a:ea typeface="ＭＳ Ｐゴシック" pitchFamily="2"/>
                <a:cs typeface="Arial" pitchFamily="2"/>
              </a:rPr>
              <a:t>軸変形</a:t>
            </a:r>
            <a:endParaRPr lang="ja-JP" sz="2000"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A7C18809-C652-4B07-AEDD-376673EBCA0A}"/>
                  </a:ext>
                </a:extLst>
              </p:cNvPr>
              <p:cNvSpPr txBox="1"/>
              <p:nvPr/>
            </p:nvSpPr>
            <p:spPr>
              <a:xfrm>
                <a:off x="5495491" y="4682813"/>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56" name="テキスト ボックス 55">
                <a:extLst>
                  <a:ext uri="{FF2B5EF4-FFF2-40B4-BE49-F238E27FC236}">
                    <a16:creationId xmlns:a16="http://schemas.microsoft.com/office/drawing/2014/main" id="{A7C18809-C652-4B07-AEDD-376673EBCA0A}"/>
                  </a:ext>
                </a:extLst>
              </p:cNvPr>
              <p:cNvSpPr txBox="1">
                <a:spLocks noRot="1" noChangeAspect="1" noMove="1" noResize="1" noEditPoints="1" noAdjustHandles="1" noChangeArrowheads="1" noChangeShapeType="1" noTextEdit="1"/>
              </p:cNvSpPr>
              <p:nvPr/>
            </p:nvSpPr>
            <p:spPr>
              <a:xfrm>
                <a:off x="5495491" y="4682813"/>
                <a:ext cx="987835" cy="501356"/>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6136E9C0-0AC0-4F84-B2FB-E618E2564C19}"/>
                  </a:ext>
                </a:extLst>
              </p:cNvPr>
              <p:cNvSpPr txBox="1"/>
              <p:nvPr/>
            </p:nvSpPr>
            <p:spPr>
              <a:xfrm>
                <a:off x="2520968" y="806118"/>
                <a:ext cx="3686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1.3</m:t>
                      </m:r>
                    </m:oMath>
                  </m:oMathPara>
                </a14:m>
                <a:endParaRPr kumimoji="1" lang="ja-JP" altLang="en-US" dirty="0"/>
              </a:p>
            </p:txBody>
          </p:sp>
        </mc:Choice>
        <mc:Fallback xmlns="">
          <p:sp>
            <p:nvSpPr>
              <p:cNvPr id="69" name="テキスト ボックス 68">
                <a:extLst>
                  <a:ext uri="{FF2B5EF4-FFF2-40B4-BE49-F238E27FC236}">
                    <a16:creationId xmlns:a16="http://schemas.microsoft.com/office/drawing/2014/main" id="{6136E9C0-0AC0-4F84-B2FB-E618E2564C19}"/>
                  </a:ext>
                </a:extLst>
              </p:cNvPr>
              <p:cNvSpPr txBox="1">
                <a:spLocks noRot="1" noChangeAspect="1" noMove="1" noResize="1" noEditPoints="1" noAdjustHandles="1" noChangeArrowheads="1" noChangeShapeType="1" noTextEdit="1"/>
              </p:cNvSpPr>
              <p:nvPr/>
            </p:nvSpPr>
            <p:spPr>
              <a:xfrm>
                <a:off x="2520968" y="806118"/>
                <a:ext cx="368691" cy="276999"/>
              </a:xfrm>
              <a:prstGeom prst="rect">
                <a:avLst/>
              </a:prstGeom>
              <a:blipFill>
                <a:blip r:embed="rId18"/>
                <a:stretch>
                  <a:fillRect l="-15000" r="-13333" b="-8696"/>
                </a:stretch>
              </a:blipFill>
            </p:spPr>
            <p:txBody>
              <a:bodyPr/>
              <a:lstStyle/>
              <a:p>
                <a:r>
                  <a:rPr lang="ja-JP" altLang="en-US">
                    <a:noFill/>
                  </a:rPr>
                  <a:t> </a:t>
                </a:r>
              </a:p>
            </p:txBody>
          </p:sp>
        </mc:Fallback>
      </mc:AlternateContent>
      <p:sp>
        <p:nvSpPr>
          <p:cNvPr id="71" name="テキスト ボックス 70">
            <a:extLst>
              <a:ext uri="{FF2B5EF4-FFF2-40B4-BE49-F238E27FC236}">
                <a16:creationId xmlns:a16="http://schemas.microsoft.com/office/drawing/2014/main" id="{77BEEBE4-1000-45FF-B94E-E08AD78E9D72}"/>
              </a:ext>
            </a:extLst>
          </p:cNvPr>
          <p:cNvSpPr txBox="1"/>
          <p:nvPr/>
        </p:nvSpPr>
        <p:spPr>
          <a:xfrm>
            <a:off x="5141187" y="5901732"/>
            <a:ext cx="3787429"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sp>
        <p:nvSpPr>
          <p:cNvPr id="85" name="テキスト ボックス 84">
            <a:extLst>
              <a:ext uri="{FF2B5EF4-FFF2-40B4-BE49-F238E27FC236}">
                <a16:creationId xmlns:a16="http://schemas.microsoft.com/office/drawing/2014/main" id="{8D59229E-6650-45FF-891B-4661863B3476}"/>
              </a:ext>
            </a:extLst>
          </p:cNvPr>
          <p:cNvSpPr txBox="1"/>
          <p:nvPr/>
        </p:nvSpPr>
        <p:spPr>
          <a:xfrm>
            <a:off x="5142246" y="6245598"/>
            <a:ext cx="3787429" cy="424368"/>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断面の　 軸方向変位を 　  とする</a:t>
            </a:r>
            <a:endParaRPr lang="ja-JP" sz="2000" b="0" i="0" u="none" strike="noStrike" kern="1200" cap="none" dirty="0">
              <a:ln>
                <a:noFill/>
              </a:ln>
              <a:latin typeface="Liberation Sans" pitchFamily="18"/>
              <a:ea typeface="ＭＳ Ｐゴシック" pitchFamily="2"/>
              <a:cs typeface="Arial" pitchFamily="2"/>
            </a:endParaRPr>
          </a:p>
        </p:txBody>
      </p:sp>
      <p:pic>
        <p:nvPicPr>
          <p:cNvPr id="86" name="図 85" descr="テキスト, 手紙&#10;&#10;自動的に生成された説明">
            <a:extLst>
              <a:ext uri="{FF2B5EF4-FFF2-40B4-BE49-F238E27FC236}">
                <a16:creationId xmlns:a16="http://schemas.microsoft.com/office/drawing/2014/main" id="{61A6C98C-0753-4375-B170-D82B02CA9AA5}"/>
              </a:ext>
            </a:extLst>
          </p:cNvPr>
          <p:cNvPicPr>
            <a:picLocks noChangeAspect="1"/>
          </p:cNvPicPr>
          <p:nvPr/>
        </p:nvPicPr>
        <p:blipFill rotWithShape="1">
          <a:blip r:embed="rId4">
            <a:extLst>
              <a:ext uri="{28A0092B-C50C-407E-A947-70E740481C1C}">
                <a14:useLocalDpi xmlns:a14="http://schemas.microsoft.com/office/drawing/2010/main" val="0"/>
              </a:ext>
            </a:extLst>
          </a:blip>
          <a:srcRect l="17392" t="10149" r="78160" b="77746"/>
          <a:stretch/>
        </p:blipFill>
        <p:spPr>
          <a:xfrm>
            <a:off x="5974763" y="6007152"/>
            <a:ext cx="270995" cy="226959"/>
          </a:xfrm>
          <a:prstGeom prst="rect">
            <a:avLst/>
          </a:prstGeom>
        </p:spPr>
      </p:pic>
      <p:pic>
        <p:nvPicPr>
          <p:cNvPr id="87" name="図 86" descr="テキスト, 手紙&#10;&#10;自動的に生成された説明">
            <a:extLst>
              <a:ext uri="{FF2B5EF4-FFF2-40B4-BE49-F238E27FC236}">
                <a16:creationId xmlns:a16="http://schemas.microsoft.com/office/drawing/2014/main" id="{EA4DB29B-D9D1-456B-898F-72C2A53C2FC2}"/>
              </a:ext>
            </a:extLst>
          </p:cNvPr>
          <p:cNvPicPr>
            <a:picLocks noChangeAspect="1"/>
          </p:cNvPicPr>
          <p:nvPr/>
        </p:nvPicPr>
        <p:blipFill rotWithShape="1">
          <a:blip r:embed="rId4">
            <a:extLst>
              <a:ext uri="{28A0092B-C50C-407E-A947-70E740481C1C}">
                <a14:useLocalDpi xmlns:a14="http://schemas.microsoft.com/office/drawing/2010/main" val="0"/>
              </a:ext>
            </a:extLst>
          </a:blip>
          <a:srcRect l="23562" t="11269" r="72410" b="78046"/>
          <a:stretch/>
        </p:blipFill>
        <p:spPr>
          <a:xfrm>
            <a:off x="5985877" y="6373678"/>
            <a:ext cx="245406" cy="200336"/>
          </a:xfrm>
          <a:prstGeom prst="rect">
            <a:avLst/>
          </a:prstGeom>
        </p:spPr>
      </p:pic>
      <p:pic>
        <p:nvPicPr>
          <p:cNvPr id="88" name="図 87" descr="テキスト, 手紙&#10;&#10;自動的に生成された説明">
            <a:extLst>
              <a:ext uri="{FF2B5EF4-FFF2-40B4-BE49-F238E27FC236}">
                <a16:creationId xmlns:a16="http://schemas.microsoft.com/office/drawing/2014/main" id="{B4DC38CF-5684-402E-91F5-E5A376A210B3}"/>
              </a:ext>
            </a:extLst>
          </p:cNvPr>
          <p:cNvPicPr>
            <a:picLocks noChangeAspect="1"/>
          </p:cNvPicPr>
          <p:nvPr/>
        </p:nvPicPr>
        <p:blipFill rotWithShape="1">
          <a:blip r:embed="rId19">
            <a:extLst>
              <a:ext uri="{28A0092B-C50C-407E-A947-70E740481C1C}">
                <a14:useLocalDpi xmlns:a14="http://schemas.microsoft.com/office/drawing/2010/main" val="0"/>
              </a:ext>
            </a:extLst>
          </a:blip>
          <a:srcRect l="63109" t="9070" r="33763" b="81978"/>
          <a:stretch/>
        </p:blipFill>
        <p:spPr>
          <a:xfrm>
            <a:off x="7603703" y="1509987"/>
            <a:ext cx="222252" cy="298313"/>
          </a:xfrm>
          <a:prstGeom prst="rect">
            <a:avLst/>
          </a:prstGeom>
        </p:spPr>
      </p:pic>
      <p:pic>
        <p:nvPicPr>
          <p:cNvPr id="89" name="図 88" descr="テキスト, 手紙&#10;&#10;自動的に生成された説明">
            <a:extLst>
              <a:ext uri="{FF2B5EF4-FFF2-40B4-BE49-F238E27FC236}">
                <a16:creationId xmlns:a16="http://schemas.microsoft.com/office/drawing/2014/main" id="{18C6FC53-E63A-4A86-8589-10F02D6BB3D5}"/>
              </a:ext>
            </a:extLst>
          </p:cNvPr>
          <p:cNvPicPr>
            <a:picLocks noChangeAspect="1"/>
          </p:cNvPicPr>
          <p:nvPr/>
        </p:nvPicPr>
        <p:blipFill rotWithShape="1">
          <a:blip r:embed="rId19">
            <a:extLst>
              <a:ext uri="{28A0092B-C50C-407E-A947-70E740481C1C}">
                <a14:useLocalDpi xmlns:a14="http://schemas.microsoft.com/office/drawing/2010/main" val="0"/>
              </a:ext>
            </a:extLst>
          </a:blip>
          <a:srcRect l="27794" t="48800" r="67411" b="42887"/>
          <a:stretch/>
        </p:blipFill>
        <p:spPr>
          <a:xfrm>
            <a:off x="3100357" y="5956624"/>
            <a:ext cx="340757" cy="276999"/>
          </a:xfrm>
          <a:prstGeom prst="rect">
            <a:avLst/>
          </a:prstGeom>
        </p:spPr>
      </p:pic>
      <p:pic>
        <p:nvPicPr>
          <p:cNvPr id="90" name="図 89" descr="テキスト, 手紙&#10;&#10;自動的に生成された説明">
            <a:extLst>
              <a:ext uri="{FF2B5EF4-FFF2-40B4-BE49-F238E27FC236}">
                <a16:creationId xmlns:a16="http://schemas.microsoft.com/office/drawing/2014/main" id="{574D4CE3-70EF-4EF7-AA89-B6D07EE725DF}"/>
              </a:ext>
            </a:extLst>
          </p:cNvPr>
          <p:cNvPicPr>
            <a:picLocks noChangeAspect="1"/>
          </p:cNvPicPr>
          <p:nvPr/>
        </p:nvPicPr>
        <p:blipFill rotWithShape="1">
          <a:blip r:embed="rId19">
            <a:extLst>
              <a:ext uri="{28A0092B-C50C-407E-A947-70E740481C1C}">
                <a14:useLocalDpi xmlns:a14="http://schemas.microsoft.com/office/drawing/2010/main" val="0"/>
              </a:ext>
            </a:extLst>
          </a:blip>
          <a:srcRect l="56594" t="48854" r="38723" b="42650"/>
          <a:stretch/>
        </p:blipFill>
        <p:spPr>
          <a:xfrm>
            <a:off x="7743609" y="5950355"/>
            <a:ext cx="332795" cy="283105"/>
          </a:xfrm>
          <a:prstGeom prst="rect">
            <a:avLst/>
          </a:prstGeom>
        </p:spPr>
      </p:pic>
      <p:pic>
        <p:nvPicPr>
          <p:cNvPr id="91" name="図 90" descr="テキスト, 手紙&#10;&#10;自動的に生成された説明">
            <a:extLst>
              <a:ext uri="{FF2B5EF4-FFF2-40B4-BE49-F238E27FC236}">
                <a16:creationId xmlns:a16="http://schemas.microsoft.com/office/drawing/2014/main" id="{84E11415-3481-4FC0-AEF8-EA83E6FA310C}"/>
              </a:ext>
            </a:extLst>
          </p:cNvPr>
          <p:cNvPicPr>
            <a:picLocks noChangeAspect="1"/>
          </p:cNvPicPr>
          <p:nvPr/>
        </p:nvPicPr>
        <p:blipFill rotWithShape="1">
          <a:blip r:embed="rId19">
            <a:extLst>
              <a:ext uri="{28A0092B-C50C-407E-A947-70E740481C1C}">
                <a14:useLocalDpi xmlns:a14="http://schemas.microsoft.com/office/drawing/2010/main" val="0"/>
              </a:ext>
            </a:extLst>
          </a:blip>
          <a:srcRect l="27670" t="86302" r="67422" b="3611"/>
          <a:stretch/>
        </p:blipFill>
        <p:spPr>
          <a:xfrm>
            <a:off x="3092417" y="6302630"/>
            <a:ext cx="348697" cy="336136"/>
          </a:xfrm>
          <a:prstGeom prst="rect">
            <a:avLst/>
          </a:prstGeom>
        </p:spPr>
      </p:pic>
      <p:pic>
        <p:nvPicPr>
          <p:cNvPr id="92" name="図 91" descr="テキスト, 手紙&#10;&#10;自動的に生成された説明">
            <a:extLst>
              <a:ext uri="{FF2B5EF4-FFF2-40B4-BE49-F238E27FC236}">
                <a16:creationId xmlns:a16="http://schemas.microsoft.com/office/drawing/2014/main" id="{BCF74BDD-2C81-4BB2-8AFD-0BC8F75A8C2C}"/>
              </a:ext>
            </a:extLst>
          </p:cNvPr>
          <p:cNvPicPr>
            <a:picLocks noChangeAspect="1"/>
          </p:cNvPicPr>
          <p:nvPr/>
        </p:nvPicPr>
        <p:blipFill rotWithShape="1">
          <a:blip r:embed="rId19">
            <a:extLst>
              <a:ext uri="{28A0092B-C50C-407E-A947-70E740481C1C}">
                <a14:useLocalDpi xmlns:a14="http://schemas.microsoft.com/office/drawing/2010/main" val="0"/>
              </a:ext>
            </a:extLst>
          </a:blip>
          <a:srcRect l="56462" t="87099" r="39069" b="4756"/>
          <a:stretch/>
        </p:blipFill>
        <p:spPr>
          <a:xfrm>
            <a:off x="7743609" y="6315255"/>
            <a:ext cx="317544" cy="271402"/>
          </a:xfrm>
          <a:prstGeom prst="rect">
            <a:avLst/>
          </a:prstGeom>
        </p:spPr>
      </p:pic>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E5F36B1F-CBA4-43AB-9696-8C056CDFAC45}"/>
                  </a:ext>
                </a:extLst>
              </p:cNvPr>
              <p:cNvSpPr txBox="1"/>
              <p:nvPr/>
            </p:nvSpPr>
            <p:spPr>
              <a:xfrm>
                <a:off x="3354617" y="422018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55" name="テキスト ボックス 54">
                <a:extLst>
                  <a:ext uri="{FF2B5EF4-FFF2-40B4-BE49-F238E27FC236}">
                    <a16:creationId xmlns:a16="http://schemas.microsoft.com/office/drawing/2014/main" id="{E5F36B1F-CBA4-43AB-9696-8C056CDFAC45}"/>
                  </a:ext>
                </a:extLst>
              </p:cNvPr>
              <p:cNvSpPr txBox="1">
                <a:spLocks noRot="1" noChangeAspect="1" noMove="1" noResize="1" noEditPoints="1" noAdjustHandles="1" noChangeArrowheads="1" noChangeShapeType="1" noTextEdit="1"/>
              </p:cNvSpPr>
              <p:nvPr/>
            </p:nvSpPr>
            <p:spPr>
              <a:xfrm>
                <a:off x="3354617" y="4220182"/>
                <a:ext cx="237244" cy="276999"/>
              </a:xfrm>
              <a:prstGeom prst="rect">
                <a:avLst/>
              </a:prstGeom>
              <a:blipFill>
                <a:blip r:embed="rId20"/>
                <a:stretch>
                  <a:fillRect l="-17949" r="-17949"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84FAF9BA-8670-4FD3-B683-7FE696E88D99}"/>
                  </a:ext>
                </a:extLst>
              </p:cNvPr>
              <p:cNvSpPr txBox="1"/>
              <p:nvPr/>
            </p:nvSpPr>
            <p:spPr>
              <a:xfrm>
                <a:off x="3342022" y="5576770"/>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60" name="テキスト ボックス 59">
                <a:extLst>
                  <a:ext uri="{FF2B5EF4-FFF2-40B4-BE49-F238E27FC236}">
                    <a16:creationId xmlns:a16="http://schemas.microsoft.com/office/drawing/2014/main" id="{84FAF9BA-8670-4FD3-B683-7FE696E88D99}"/>
                  </a:ext>
                </a:extLst>
              </p:cNvPr>
              <p:cNvSpPr txBox="1">
                <a:spLocks noRot="1" noChangeAspect="1" noMove="1" noResize="1" noEditPoints="1" noAdjustHandles="1" noChangeArrowheads="1" noChangeShapeType="1" noTextEdit="1"/>
              </p:cNvSpPr>
              <p:nvPr/>
            </p:nvSpPr>
            <p:spPr>
              <a:xfrm>
                <a:off x="3342022" y="5576770"/>
                <a:ext cx="237244" cy="276999"/>
              </a:xfrm>
              <a:prstGeom prst="rect">
                <a:avLst/>
              </a:prstGeom>
              <a:blipFill>
                <a:blip r:embed="rId21"/>
                <a:stretch>
                  <a:fillRect l="-2564" r="-2564"/>
                </a:stretch>
              </a:blipFill>
            </p:spPr>
            <p:txBody>
              <a:bodyPr/>
              <a:lstStyle/>
              <a:p>
                <a:r>
                  <a:rPr lang="ja-JP" altLang="en-US">
                    <a:noFill/>
                  </a:rPr>
                  <a:t> </a:t>
                </a:r>
              </a:p>
            </p:txBody>
          </p:sp>
        </mc:Fallback>
      </mc:AlternateContent>
      <p:pic>
        <p:nvPicPr>
          <p:cNvPr id="77" name="図 76">
            <a:extLst>
              <a:ext uri="{FF2B5EF4-FFF2-40B4-BE49-F238E27FC236}">
                <a16:creationId xmlns:a16="http://schemas.microsoft.com/office/drawing/2014/main" id="{56C5B5CD-485D-44FE-924E-79047DE5A211}"/>
              </a:ext>
            </a:extLst>
          </p:cNvPr>
          <p:cNvPicPr>
            <a:picLocks/>
          </p:cNvPicPr>
          <p:nvPr/>
        </p:nvPicPr>
        <p:blipFill>
          <a:blip r:embed="rId22">
            <a:lum/>
            <a:alphaModFix/>
          </a:blip>
          <a:srcRect/>
          <a:stretch>
            <a:fillRect/>
          </a:stretch>
        </p:blipFill>
        <p:spPr>
          <a:xfrm>
            <a:off x="5381449" y="4295728"/>
            <a:ext cx="72000" cy="1440000"/>
          </a:xfrm>
          <a:prstGeom prst="rect">
            <a:avLst/>
          </a:prstGeom>
          <a:noFill/>
          <a:ln>
            <a:noFill/>
          </a:ln>
        </p:spPr>
      </p:pic>
      <p:pic>
        <p:nvPicPr>
          <p:cNvPr id="78" name="図 77">
            <a:extLst>
              <a:ext uri="{FF2B5EF4-FFF2-40B4-BE49-F238E27FC236}">
                <a16:creationId xmlns:a16="http://schemas.microsoft.com/office/drawing/2014/main" id="{7EF55055-B5E5-4FFE-8A76-540AA7D6FE63}"/>
              </a:ext>
            </a:extLst>
          </p:cNvPr>
          <p:cNvPicPr>
            <a:picLocks/>
          </p:cNvPicPr>
          <p:nvPr/>
        </p:nvPicPr>
        <p:blipFill>
          <a:blip r:embed="rId22">
            <a:lum/>
            <a:alphaModFix/>
          </a:blip>
          <a:srcRect/>
          <a:stretch>
            <a:fillRect/>
          </a:stretch>
        </p:blipFill>
        <p:spPr>
          <a:xfrm>
            <a:off x="3244930" y="4293219"/>
            <a:ext cx="72000" cy="1440000"/>
          </a:xfrm>
          <a:prstGeom prst="rect">
            <a:avLst/>
          </a:prstGeom>
          <a:noFill/>
          <a:ln>
            <a:noFill/>
          </a:ln>
        </p:spPr>
      </p:pic>
      <p:pic>
        <p:nvPicPr>
          <p:cNvPr id="20" name="図 19" descr="グラフ, 図形, バブル チャート&#10;&#10;自動的に生成された説明">
            <a:extLst>
              <a:ext uri="{FF2B5EF4-FFF2-40B4-BE49-F238E27FC236}">
                <a16:creationId xmlns:a16="http://schemas.microsoft.com/office/drawing/2014/main" id="{A8B3C2A8-CC46-4740-B1C0-61DC22C37834}"/>
              </a:ext>
            </a:extLst>
          </p:cNvPr>
          <p:cNvPicPr>
            <a:picLocks noChangeAspect="1"/>
          </p:cNvPicPr>
          <p:nvPr/>
        </p:nvPicPr>
        <p:blipFill rotWithShape="1">
          <a:blip r:embed="rId23">
            <a:extLst>
              <a:ext uri="{28A0092B-C50C-407E-A947-70E740481C1C}">
                <a14:useLocalDpi xmlns:a14="http://schemas.microsoft.com/office/drawing/2010/main" val="0"/>
              </a:ext>
            </a:extLst>
          </a:blip>
          <a:srcRect l="32832" t="13396" r="32780" b="13040"/>
          <a:stretch/>
        </p:blipFill>
        <p:spPr>
          <a:xfrm>
            <a:off x="335662" y="3096116"/>
            <a:ext cx="2096124" cy="2684709"/>
          </a:xfrm>
          <a:prstGeom prst="rect">
            <a:avLst/>
          </a:prstGeom>
        </p:spPr>
      </p:pic>
      <p:pic>
        <p:nvPicPr>
          <p:cNvPr id="79" name="図 78">
            <a:extLst>
              <a:ext uri="{FF2B5EF4-FFF2-40B4-BE49-F238E27FC236}">
                <a16:creationId xmlns:a16="http://schemas.microsoft.com/office/drawing/2014/main" id="{61601A89-E469-4D4A-9F86-33793E64FDCF}"/>
              </a:ext>
            </a:extLst>
          </p:cNvPr>
          <p:cNvPicPr>
            <a:picLocks/>
          </p:cNvPicPr>
          <p:nvPr/>
        </p:nvPicPr>
        <p:blipFill>
          <a:blip r:embed="rId22">
            <a:lum/>
            <a:alphaModFix/>
          </a:blip>
          <a:srcRect/>
          <a:stretch>
            <a:fillRect/>
          </a:stretch>
        </p:blipFill>
        <p:spPr>
          <a:xfrm>
            <a:off x="2915528" y="888512"/>
            <a:ext cx="66594" cy="1951753"/>
          </a:xfrm>
          <a:prstGeom prst="rect">
            <a:avLst/>
          </a:prstGeom>
          <a:noFill/>
          <a:ln>
            <a:noFill/>
          </a:ln>
        </p:spPr>
      </p:pic>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704508E5-F8D1-4647-8A5D-6E9E78716E05}"/>
                  </a:ext>
                </a:extLst>
              </p:cNvPr>
              <p:cNvSpPr txBox="1"/>
              <p:nvPr/>
            </p:nvSpPr>
            <p:spPr>
              <a:xfrm>
                <a:off x="5129101" y="4804322"/>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50" name="テキスト ボックス 49">
                <a:extLst>
                  <a:ext uri="{FF2B5EF4-FFF2-40B4-BE49-F238E27FC236}">
                    <a16:creationId xmlns:a16="http://schemas.microsoft.com/office/drawing/2014/main" id="{704508E5-F8D1-4647-8A5D-6E9E78716E05}"/>
                  </a:ext>
                </a:extLst>
              </p:cNvPr>
              <p:cNvSpPr txBox="1">
                <a:spLocks noRot="1" noChangeAspect="1" noMove="1" noResize="1" noEditPoints="1" noAdjustHandles="1" noChangeArrowheads="1" noChangeShapeType="1" noTextEdit="1"/>
              </p:cNvSpPr>
              <p:nvPr/>
            </p:nvSpPr>
            <p:spPr>
              <a:xfrm>
                <a:off x="5129101" y="4804322"/>
                <a:ext cx="192360" cy="276999"/>
              </a:xfrm>
              <a:prstGeom prst="rect">
                <a:avLst/>
              </a:prstGeom>
              <a:blipFill>
                <a:blip r:embed="rId24"/>
                <a:stretch>
                  <a:fillRect l="-25000" r="-25000"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9344BC4-2929-424F-98D7-78491B943669}"/>
                  </a:ext>
                </a:extLst>
              </p:cNvPr>
              <p:cNvSpPr txBox="1"/>
              <p:nvPr/>
            </p:nvSpPr>
            <p:spPr>
              <a:xfrm>
                <a:off x="5108986" y="4195377"/>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52" name="テキスト ボックス 51">
                <a:extLst>
                  <a:ext uri="{FF2B5EF4-FFF2-40B4-BE49-F238E27FC236}">
                    <a16:creationId xmlns:a16="http://schemas.microsoft.com/office/drawing/2014/main" id="{A9344BC4-2929-424F-98D7-78491B943669}"/>
                  </a:ext>
                </a:extLst>
              </p:cNvPr>
              <p:cNvSpPr txBox="1">
                <a:spLocks noRot="1" noChangeAspect="1" noMove="1" noResize="1" noEditPoints="1" noAdjustHandles="1" noChangeArrowheads="1" noChangeShapeType="1" noTextEdit="1"/>
              </p:cNvSpPr>
              <p:nvPr/>
            </p:nvSpPr>
            <p:spPr>
              <a:xfrm>
                <a:off x="5108986" y="4195377"/>
                <a:ext cx="237244" cy="276999"/>
              </a:xfrm>
              <a:prstGeom prst="rect">
                <a:avLst/>
              </a:prstGeom>
              <a:blipFill>
                <a:blip r:embed="rId25"/>
                <a:stretch>
                  <a:fillRect l="-17949" r="-17949"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49682F5F-A7D9-4FB1-82EB-E524D94DE713}"/>
                  </a:ext>
                </a:extLst>
              </p:cNvPr>
              <p:cNvSpPr txBox="1"/>
              <p:nvPr/>
            </p:nvSpPr>
            <p:spPr>
              <a:xfrm>
                <a:off x="5096391" y="5551965"/>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53" name="テキスト ボックス 52">
                <a:extLst>
                  <a:ext uri="{FF2B5EF4-FFF2-40B4-BE49-F238E27FC236}">
                    <a16:creationId xmlns:a16="http://schemas.microsoft.com/office/drawing/2014/main" id="{49682F5F-A7D9-4FB1-82EB-E524D94DE713}"/>
                  </a:ext>
                </a:extLst>
              </p:cNvPr>
              <p:cNvSpPr txBox="1">
                <a:spLocks noRot="1" noChangeAspect="1" noMove="1" noResize="1" noEditPoints="1" noAdjustHandles="1" noChangeArrowheads="1" noChangeShapeType="1" noTextEdit="1"/>
              </p:cNvSpPr>
              <p:nvPr/>
            </p:nvSpPr>
            <p:spPr>
              <a:xfrm>
                <a:off x="5096391" y="5551965"/>
                <a:ext cx="237244" cy="276999"/>
              </a:xfrm>
              <a:prstGeom prst="rect">
                <a:avLst/>
              </a:prstGeom>
              <a:blipFill>
                <a:blip r:embed="rId26"/>
                <a:stretch>
                  <a:fillRect l="-2564" r="-2564"/>
                </a:stretch>
              </a:blipFill>
            </p:spPr>
            <p:txBody>
              <a:bodyPr/>
              <a:lstStyle/>
              <a:p>
                <a:r>
                  <a:rPr lang="ja-JP" altLang="en-US">
                    <a:noFill/>
                  </a:rPr>
                  <a:t> </a:t>
                </a:r>
              </a:p>
            </p:txBody>
          </p:sp>
        </mc:Fallback>
      </mc:AlternateContent>
      <p:pic>
        <p:nvPicPr>
          <p:cNvPr id="7" name="図 6" descr="グラフ, バブル チャート&#10;&#10;自動的に生成された説明">
            <a:extLst>
              <a:ext uri="{FF2B5EF4-FFF2-40B4-BE49-F238E27FC236}">
                <a16:creationId xmlns:a16="http://schemas.microsoft.com/office/drawing/2014/main" id="{1592D579-B1EE-468B-971F-1335A209DD4F}"/>
              </a:ext>
            </a:extLst>
          </p:cNvPr>
          <p:cNvPicPr>
            <a:picLocks noChangeAspect="1"/>
          </p:cNvPicPr>
          <p:nvPr/>
        </p:nvPicPr>
        <p:blipFill rotWithShape="1">
          <a:blip r:embed="rId27">
            <a:extLst>
              <a:ext uri="{28A0092B-C50C-407E-A947-70E740481C1C}">
                <a14:useLocalDpi xmlns:a14="http://schemas.microsoft.com/office/drawing/2010/main" val="0"/>
              </a:ext>
            </a:extLst>
          </a:blip>
          <a:srcRect l="31885" t="11630" r="31854" b="12025"/>
          <a:stretch/>
        </p:blipFill>
        <p:spPr>
          <a:xfrm>
            <a:off x="6775069" y="3024820"/>
            <a:ext cx="2254624" cy="2842083"/>
          </a:xfrm>
          <a:prstGeom prst="rect">
            <a:avLst/>
          </a:prstGeom>
        </p:spPr>
      </p:pic>
    </p:spTree>
    <p:extLst>
      <p:ext uri="{BB962C8B-B14F-4D97-AF65-F5344CB8AC3E}">
        <p14:creationId xmlns:p14="http://schemas.microsoft.com/office/powerpoint/2010/main" val="2976611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図 85" descr="テキスト, 手紙&#10;&#10;自動的に生成された説明">
            <a:extLst>
              <a:ext uri="{FF2B5EF4-FFF2-40B4-BE49-F238E27FC236}">
                <a16:creationId xmlns:a16="http://schemas.microsoft.com/office/drawing/2014/main" id="{C58F8ABD-68D3-4C69-BABC-2D6516ECCA7F}"/>
              </a:ext>
            </a:extLst>
          </p:cNvPr>
          <p:cNvPicPr>
            <a:picLocks noChangeAspect="1"/>
          </p:cNvPicPr>
          <p:nvPr/>
        </p:nvPicPr>
        <p:blipFill rotWithShape="1">
          <a:blip r:embed="rId3">
            <a:extLst>
              <a:ext uri="{28A0092B-C50C-407E-A947-70E740481C1C}">
                <a14:useLocalDpi xmlns:a14="http://schemas.microsoft.com/office/drawing/2010/main" val="0"/>
              </a:ext>
            </a:extLst>
          </a:blip>
          <a:srcRect l="6683" t="31463" r="57963" b="61174"/>
          <a:stretch/>
        </p:blipFill>
        <p:spPr>
          <a:xfrm>
            <a:off x="6050215" y="6133445"/>
            <a:ext cx="748757" cy="250050"/>
          </a:xfrm>
          <a:prstGeom prst="rect">
            <a:avLst/>
          </a:prstGeom>
        </p:spPr>
      </p:pic>
      <p:pic>
        <p:nvPicPr>
          <p:cNvPr id="83" name="図 82" descr="テキスト, 手紙&#10;&#10;自動的に生成された説明">
            <a:extLst>
              <a:ext uri="{FF2B5EF4-FFF2-40B4-BE49-F238E27FC236}">
                <a16:creationId xmlns:a16="http://schemas.microsoft.com/office/drawing/2014/main" id="{CD399E1D-EA3C-4C2B-9DA8-3900D50D4463}"/>
              </a:ext>
            </a:extLst>
          </p:cNvPr>
          <p:cNvPicPr>
            <a:picLocks noChangeAspect="1"/>
          </p:cNvPicPr>
          <p:nvPr/>
        </p:nvPicPr>
        <p:blipFill rotWithShape="1">
          <a:blip r:embed="rId3">
            <a:extLst>
              <a:ext uri="{28A0092B-C50C-407E-A947-70E740481C1C}">
                <a14:useLocalDpi xmlns:a14="http://schemas.microsoft.com/office/drawing/2010/main" val="0"/>
              </a:ext>
            </a:extLst>
          </a:blip>
          <a:srcRect l="6683" t="31463" r="57963" b="61174"/>
          <a:stretch/>
        </p:blipFill>
        <p:spPr>
          <a:xfrm>
            <a:off x="4411307" y="5629111"/>
            <a:ext cx="663974" cy="221736"/>
          </a:xfrm>
          <a:prstGeom prst="rect">
            <a:avLst/>
          </a:prstGeom>
        </p:spPr>
      </p:pic>
      <p:pic>
        <p:nvPicPr>
          <p:cNvPr id="82" name="図 81" descr="テキスト, 手紙&#10;&#10;自動的に生成された説明">
            <a:extLst>
              <a:ext uri="{FF2B5EF4-FFF2-40B4-BE49-F238E27FC236}">
                <a16:creationId xmlns:a16="http://schemas.microsoft.com/office/drawing/2014/main" id="{F9CA8D74-4006-4DD4-A52F-D3604836D7AE}"/>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3469" r="27715" b="85507"/>
          <a:stretch/>
        </p:blipFill>
        <p:spPr>
          <a:xfrm>
            <a:off x="3523733" y="5585529"/>
            <a:ext cx="796440" cy="332527"/>
          </a:xfrm>
          <a:prstGeom prst="rect">
            <a:avLst/>
          </a:prstGeom>
        </p:spPr>
      </p:pic>
      <p:pic>
        <p:nvPicPr>
          <p:cNvPr id="80" name="図 79" descr="テキスト, 手紙&#10;&#10;自動的に生成された説明">
            <a:extLst>
              <a:ext uri="{FF2B5EF4-FFF2-40B4-BE49-F238E27FC236}">
                <a16:creationId xmlns:a16="http://schemas.microsoft.com/office/drawing/2014/main" id="{DE92809E-E1CA-455E-A362-EE074AB7AEA8}"/>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3469" r="27715" b="85507"/>
          <a:stretch/>
        </p:blipFill>
        <p:spPr>
          <a:xfrm>
            <a:off x="797970" y="5565762"/>
            <a:ext cx="880353" cy="367562"/>
          </a:xfrm>
          <a:prstGeom prst="rect">
            <a:avLst/>
          </a:prstGeom>
        </p:spPr>
      </p:pic>
      <p:pic>
        <p:nvPicPr>
          <p:cNvPr id="65" name="図 64" descr="テキスト, 手紙&#10;&#10;自動的に生成された説明">
            <a:extLst>
              <a:ext uri="{FF2B5EF4-FFF2-40B4-BE49-F238E27FC236}">
                <a16:creationId xmlns:a16="http://schemas.microsoft.com/office/drawing/2014/main" id="{AED725D4-5027-4686-AC5B-D4579515828C}"/>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57740" r="30185" b="34029"/>
          <a:stretch/>
        </p:blipFill>
        <p:spPr>
          <a:xfrm>
            <a:off x="7047798" y="3114912"/>
            <a:ext cx="812147" cy="268844"/>
          </a:xfrm>
          <a:prstGeom prst="rect">
            <a:avLst/>
          </a:prstGeom>
        </p:spPr>
      </p:pic>
      <p:pic>
        <p:nvPicPr>
          <p:cNvPr id="64" name="図 63" descr="テキスト, 手紙&#10;&#10;自動的に生成された説明">
            <a:extLst>
              <a:ext uri="{FF2B5EF4-FFF2-40B4-BE49-F238E27FC236}">
                <a16:creationId xmlns:a16="http://schemas.microsoft.com/office/drawing/2014/main" id="{2B61EFDC-7045-4181-9EAF-106F9DD16412}"/>
              </a:ext>
            </a:extLst>
          </p:cNvPr>
          <p:cNvPicPr>
            <a:picLocks noChangeAspect="1"/>
          </p:cNvPicPr>
          <p:nvPr/>
        </p:nvPicPr>
        <p:blipFill rotWithShape="1">
          <a:blip r:embed="rId3">
            <a:extLst>
              <a:ext uri="{28A0092B-C50C-407E-A947-70E740481C1C}">
                <a14:useLocalDpi xmlns:a14="http://schemas.microsoft.com/office/drawing/2010/main" val="0"/>
              </a:ext>
            </a:extLst>
          </a:blip>
          <a:srcRect l="2070" t="85481" r="63064" b="6561"/>
          <a:stretch/>
        </p:blipFill>
        <p:spPr>
          <a:xfrm>
            <a:off x="6072832" y="3126508"/>
            <a:ext cx="734496" cy="268844"/>
          </a:xfrm>
          <a:prstGeom prst="rect">
            <a:avLst/>
          </a:prstGeom>
        </p:spPr>
      </p:pic>
      <p:pic>
        <p:nvPicPr>
          <p:cNvPr id="62" name="図 61" descr="テキスト, 手紙&#10;&#10;自動的に生成された説明">
            <a:extLst>
              <a:ext uri="{FF2B5EF4-FFF2-40B4-BE49-F238E27FC236}">
                <a16:creationId xmlns:a16="http://schemas.microsoft.com/office/drawing/2014/main" id="{62A362B5-2491-4753-90AE-39DECD70594A}"/>
              </a:ext>
            </a:extLst>
          </p:cNvPr>
          <p:cNvPicPr>
            <a:picLocks noChangeAspect="1"/>
          </p:cNvPicPr>
          <p:nvPr/>
        </p:nvPicPr>
        <p:blipFill rotWithShape="1">
          <a:blip r:embed="rId3">
            <a:extLst>
              <a:ext uri="{28A0092B-C50C-407E-A947-70E740481C1C}">
                <a14:useLocalDpi xmlns:a14="http://schemas.microsoft.com/office/drawing/2010/main" val="0"/>
              </a:ext>
            </a:extLst>
          </a:blip>
          <a:srcRect l="2070" t="85481" r="63064" b="6561"/>
          <a:stretch/>
        </p:blipFill>
        <p:spPr>
          <a:xfrm>
            <a:off x="5294429" y="2616090"/>
            <a:ext cx="673620" cy="246562"/>
          </a:xfrm>
          <a:prstGeom prst="rect">
            <a:avLst/>
          </a:prstGeom>
        </p:spPr>
      </p:pic>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5420430"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曲げ剛性と軸剛性</a:t>
            </a:r>
            <a:endParaRPr lang="en-US" sz="2800" spc="-1" dirty="0">
              <a:latin typeface="Arial"/>
            </a:endParaRPr>
          </a:p>
        </p:txBody>
      </p:sp>
      <p:sp>
        <p:nvSpPr>
          <p:cNvPr id="17" name="CustomShape 2">
            <a:extLst>
              <a:ext uri="{FF2B5EF4-FFF2-40B4-BE49-F238E27FC236}">
                <a16:creationId xmlns:a16="http://schemas.microsoft.com/office/drawing/2014/main" id="{6E87B7FA-2E6A-4BFC-A8FC-DA6C99179522}"/>
              </a:ext>
            </a:extLst>
          </p:cNvPr>
          <p:cNvSpPr/>
          <p:nvPr/>
        </p:nvSpPr>
        <p:spPr>
          <a:xfrm>
            <a:off x="8143103" y="37068"/>
            <a:ext cx="100089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5/12</a:t>
            </a:r>
          </a:p>
        </p:txBody>
      </p:sp>
      <p:graphicFrame>
        <p:nvGraphicFramePr>
          <p:cNvPr id="5" name="表 3">
            <a:extLst>
              <a:ext uri="{FF2B5EF4-FFF2-40B4-BE49-F238E27FC236}">
                <a16:creationId xmlns:a16="http://schemas.microsoft.com/office/drawing/2014/main" id="{D10B4CD7-6044-4D76-9CF7-B1AC24BF485B}"/>
              </a:ext>
            </a:extLst>
          </p:cNvPr>
          <p:cNvGraphicFramePr>
            <a:graphicFrameLocks noGrp="1"/>
          </p:cNvGraphicFramePr>
          <p:nvPr>
            <p:extLst>
              <p:ext uri="{D42A27DB-BD31-4B8C-83A1-F6EECF244321}">
                <p14:modId xmlns:p14="http://schemas.microsoft.com/office/powerpoint/2010/main" val="1704831935"/>
              </p:ext>
            </p:extLst>
          </p:nvPr>
        </p:nvGraphicFramePr>
        <p:xfrm>
          <a:off x="510244" y="2500933"/>
          <a:ext cx="5461055" cy="1015398"/>
        </p:xfrm>
        <a:graphic>
          <a:graphicData uri="http://schemas.openxmlformats.org/drawingml/2006/table">
            <a:tbl>
              <a:tblPr firstRow="1" bandRow="1">
                <a:tableStyleId>{073A0DAA-6AF3-43AB-8588-CEC1D06C72B9}</a:tableStyleId>
              </a:tblPr>
              <a:tblGrid>
                <a:gridCol w="1439554">
                  <a:extLst>
                    <a:ext uri="{9D8B030D-6E8A-4147-A177-3AD203B41FA5}">
                      <a16:colId xmlns:a16="http://schemas.microsoft.com/office/drawing/2014/main" val="1284567387"/>
                    </a:ext>
                  </a:extLst>
                </a:gridCol>
                <a:gridCol w="1439796">
                  <a:extLst>
                    <a:ext uri="{9D8B030D-6E8A-4147-A177-3AD203B41FA5}">
                      <a16:colId xmlns:a16="http://schemas.microsoft.com/office/drawing/2014/main" val="2287218276"/>
                    </a:ext>
                  </a:extLst>
                </a:gridCol>
                <a:gridCol w="2581705">
                  <a:extLst>
                    <a:ext uri="{9D8B030D-6E8A-4147-A177-3AD203B41FA5}">
                      <a16:colId xmlns:a16="http://schemas.microsoft.com/office/drawing/2014/main" val="1542558825"/>
                    </a:ext>
                  </a:extLst>
                </a:gridCol>
              </a:tblGrid>
              <a:tr h="398113">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01261"/>
                  </a:ext>
                </a:extLst>
              </a:tr>
              <a:tr h="617285">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101170"/>
                  </a:ext>
                </a:extLst>
              </a:tr>
            </a:tbl>
          </a:graphicData>
        </a:graphic>
      </p:graphicFrame>
      <p:sp>
        <p:nvSpPr>
          <p:cNvPr id="9" name="テキスト ボックス 8">
            <a:extLst>
              <a:ext uri="{FF2B5EF4-FFF2-40B4-BE49-F238E27FC236}">
                <a16:creationId xmlns:a16="http://schemas.microsoft.com/office/drawing/2014/main" id="{58160FA3-3A6A-46C7-B783-B2041055C22A}"/>
              </a:ext>
            </a:extLst>
          </p:cNvPr>
          <p:cNvSpPr txBox="1"/>
          <p:nvPr/>
        </p:nvSpPr>
        <p:spPr>
          <a:xfrm>
            <a:off x="235333" y="653703"/>
            <a:ext cx="1202678"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sz="2000" b="0" i="0" u="none" strike="noStrike" kern="1200" cap="none" dirty="0">
                <a:ln>
                  <a:noFill/>
                </a:ln>
                <a:latin typeface="Liberation Sans" pitchFamily="18"/>
                <a:ea typeface="ＭＳ Ｐゴシック" pitchFamily="2"/>
                <a:cs typeface="Arial" pitchFamily="2"/>
              </a:rPr>
              <a:t>曲げ</a:t>
            </a:r>
            <a:r>
              <a:rPr lang="ja-JP" altLang="en-US" sz="2000" dirty="0">
                <a:latin typeface="Liberation Sans" pitchFamily="18"/>
                <a:ea typeface="ＭＳ Ｐゴシック" pitchFamily="2"/>
                <a:cs typeface="Arial" pitchFamily="2"/>
              </a:rPr>
              <a:t>剛性</a:t>
            </a:r>
            <a:endParaRPr lang="ja-JP" sz="2000" b="0" i="0" u="none" strike="noStrike" kern="1200" cap="none" dirty="0">
              <a:ln>
                <a:noFill/>
              </a:ln>
              <a:latin typeface="Liberation Sans" pitchFamily="18"/>
              <a:ea typeface="ＭＳ Ｐゴシック" pitchFamily="2"/>
              <a:cs typeface="Arial" pitchFamily="2"/>
            </a:endParaRPr>
          </a:p>
        </p:txBody>
      </p:sp>
      <p:sp>
        <p:nvSpPr>
          <p:cNvPr id="12" name="テキスト ボックス 11">
            <a:extLst>
              <a:ext uri="{FF2B5EF4-FFF2-40B4-BE49-F238E27FC236}">
                <a16:creationId xmlns:a16="http://schemas.microsoft.com/office/drawing/2014/main" id="{66344F40-B7AA-4571-98BF-FF9B4AE83E86}"/>
              </a:ext>
            </a:extLst>
          </p:cNvPr>
          <p:cNvSpPr txBox="1"/>
          <p:nvPr/>
        </p:nvSpPr>
        <p:spPr>
          <a:xfrm>
            <a:off x="1589101" y="1182643"/>
            <a:ext cx="3935927"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 Poisson</a:t>
            </a:r>
            <a:r>
              <a:rPr lang="ja-JP" altLang="en-US" sz="2000" dirty="0">
                <a:latin typeface="Liberation Sans" pitchFamily="18"/>
                <a:ea typeface="ＭＳ Ｐゴシック" pitchFamily="2"/>
                <a:cs typeface="Arial" pitchFamily="2"/>
              </a:rPr>
              <a:t>効果を考慮した曲げ剛性</a:t>
            </a:r>
            <a:endParaRPr lang="ja-JP" sz="2000" b="0" i="0" u="none" strike="noStrike" kern="1200" cap="none" dirty="0">
              <a:ln>
                <a:noFill/>
              </a:ln>
              <a:latin typeface="Liberation Sans" pitchFamily="18"/>
              <a:ea typeface="ＭＳ Ｐゴシック" pitchFamily="2"/>
              <a:cs typeface="Arial" pitchFamily="2"/>
            </a:endParaRPr>
          </a:p>
        </p:txBody>
      </p:sp>
      <p:sp>
        <p:nvSpPr>
          <p:cNvPr id="13" name="テキスト ボックス 12">
            <a:extLst>
              <a:ext uri="{FF2B5EF4-FFF2-40B4-BE49-F238E27FC236}">
                <a16:creationId xmlns:a16="http://schemas.microsoft.com/office/drawing/2014/main" id="{F7F28BEE-1FFB-4EE6-B8F0-82CDC5D8820F}"/>
              </a:ext>
            </a:extLst>
          </p:cNvPr>
          <p:cNvSpPr txBox="1"/>
          <p:nvPr/>
        </p:nvSpPr>
        <p:spPr>
          <a:xfrm>
            <a:off x="2877736" y="1780654"/>
            <a:ext cx="5077970"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 </a:t>
            </a:r>
            <a:r>
              <a:rPr lang="ja-JP" altLang="en-US" sz="2000" dirty="0">
                <a:latin typeface="Liberation Sans" pitchFamily="18"/>
                <a:ea typeface="ＭＳ Ｐゴシック" pitchFamily="2"/>
                <a:cs typeface="Arial" pitchFamily="2"/>
              </a:rPr>
              <a:t>従来の手法での曲げ剛性（均質断面なら</a:t>
            </a:r>
            <a:r>
              <a:rPr lang="en-US" altLang="ja-JP" sz="2000" dirty="0">
                <a:latin typeface="Liberation Sans" pitchFamily="18"/>
                <a:ea typeface="ＭＳ Ｐゴシック" pitchFamily="2"/>
                <a:cs typeface="Arial" pitchFamily="2"/>
              </a:rPr>
              <a:t>EI</a:t>
            </a:r>
            <a:r>
              <a:rPr lang="ja-JP" altLang="en-US" sz="2000" dirty="0">
                <a:latin typeface="Liberation Sans" pitchFamily="18"/>
                <a:ea typeface="ＭＳ Ｐゴシック" pitchFamily="2"/>
                <a:cs typeface="Arial" pitchFamily="2"/>
              </a:rPr>
              <a:t>）</a:t>
            </a:r>
            <a:endParaRPr lang="ja-JP" sz="2000"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6C2DB261-D062-46BD-B38A-2298E45D6BF5}"/>
                  </a:ext>
                </a:extLst>
              </p:cNvPr>
              <p:cNvSpPr txBox="1"/>
              <p:nvPr/>
            </p:nvSpPr>
            <p:spPr>
              <a:xfrm>
                <a:off x="692029" y="3069124"/>
                <a:ext cx="11156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rPr>
                        <m:t>6</m:t>
                      </m:r>
                      <m:r>
                        <a:rPr kumimoji="1" lang="en-US" altLang="ja-JP" b="0" i="1" smtClean="0">
                          <a:latin typeface="Cambria Math" panose="02040503050406030204" pitchFamily="18" charset="0"/>
                        </a:rPr>
                        <m:t>.57</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8</m:t>
                          </m:r>
                        </m:sup>
                      </m:sSup>
                    </m:oMath>
                  </m:oMathPara>
                </a14:m>
                <a:endParaRPr lang="en-US" altLang="ja-JP" i="1" dirty="0">
                  <a:latin typeface="Cambria Math" panose="02040503050406030204" pitchFamily="18" charset="0"/>
                  <a:ea typeface="Cambria Math" panose="02040503050406030204" pitchFamily="18" charset="0"/>
                </a:endParaRPr>
              </a:p>
            </p:txBody>
          </p:sp>
        </mc:Choice>
        <mc:Fallback xmlns="">
          <p:sp>
            <p:nvSpPr>
              <p:cNvPr id="22" name="テキスト ボックス 21">
                <a:extLst>
                  <a:ext uri="{FF2B5EF4-FFF2-40B4-BE49-F238E27FC236}">
                    <a16:creationId xmlns:a16="http://schemas.microsoft.com/office/drawing/2014/main" id="{6C2DB261-D062-46BD-B38A-2298E45D6BF5}"/>
                  </a:ext>
                </a:extLst>
              </p:cNvPr>
              <p:cNvSpPr txBox="1">
                <a:spLocks noRot="1" noChangeAspect="1" noMove="1" noResize="1" noEditPoints="1" noAdjustHandles="1" noChangeArrowheads="1" noChangeShapeType="1" noTextEdit="1"/>
              </p:cNvSpPr>
              <p:nvPr/>
            </p:nvSpPr>
            <p:spPr>
              <a:xfrm>
                <a:off x="692029" y="3069124"/>
                <a:ext cx="1115626" cy="276999"/>
              </a:xfrm>
              <a:prstGeom prst="rect">
                <a:avLst/>
              </a:prstGeom>
              <a:blipFill>
                <a:blip r:embed="rId4"/>
                <a:stretch>
                  <a:fillRect l="-4918" t="-2174" r="-1639"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46904007-BDD6-48A1-91B1-DA935AE27AB2}"/>
                  </a:ext>
                </a:extLst>
              </p:cNvPr>
              <p:cNvSpPr txBox="1"/>
              <p:nvPr/>
            </p:nvSpPr>
            <p:spPr>
              <a:xfrm>
                <a:off x="2113045" y="3069124"/>
                <a:ext cx="11156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6</m:t>
                      </m:r>
                      <m:r>
                        <a:rPr kumimoji="1" lang="en-US" altLang="ja-JP" b="0" i="1" smtClean="0">
                          <a:latin typeface="Cambria Math" panose="02040503050406030204" pitchFamily="18" charset="0"/>
                        </a:rPr>
                        <m:t>.12</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8</m:t>
                          </m:r>
                        </m:sup>
                      </m:sSup>
                    </m:oMath>
                  </m:oMathPara>
                </a14:m>
                <a:endParaRPr lang="en-US" altLang="ja-JP" i="1" dirty="0">
                  <a:latin typeface="Cambria Math" panose="02040503050406030204" pitchFamily="18" charset="0"/>
                  <a:ea typeface="Cambria Math" panose="02040503050406030204" pitchFamily="18" charset="0"/>
                </a:endParaRPr>
              </a:p>
            </p:txBody>
          </p:sp>
        </mc:Choice>
        <mc:Fallback xmlns="">
          <p:sp>
            <p:nvSpPr>
              <p:cNvPr id="23" name="テキスト ボックス 22">
                <a:extLst>
                  <a:ext uri="{FF2B5EF4-FFF2-40B4-BE49-F238E27FC236}">
                    <a16:creationId xmlns:a16="http://schemas.microsoft.com/office/drawing/2014/main" id="{46904007-BDD6-48A1-91B1-DA935AE27AB2}"/>
                  </a:ext>
                </a:extLst>
              </p:cNvPr>
              <p:cNvSpPr txBox="1">
                <a:spLocks noRot="1" noChangeAspect="1" noMove="1" noResize="1" noEditPoints="1" noAdjustHandles="1" noChangeArrowheads="1" noChangeShapeType="1" noTextEdit="1"/>
              </p:cNvSpPr>
              <p:nvPr/>
            </p:nvSpPr>
            <p:spPr>
              <a:xfrm>
                <a:off x="2113045" y="3069124"/>
                <a:ext cx="1115626" cy="276999"/>
              </a:xfrm>
              <a:prstGeom prst="rect">
                <a:avLst/>
              </a:prstGeom>
              <a:blipFill>
                <a:blip r:embed="rId5"/>
                <a:stretch>
                  <a:fillRect l="-4918" t="-2174" r="-1639" b="-86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704833E1-B4C4-4E19-B4CC-A4C3B3FD894F}"/>
                  </a:ext>
                </a:extLst>
              </p:cNvPr>
              <p:cNvSpPr txBox="1"/>
              <p:nvPr/>
            </p:nvSpPr>
            <p:spPr>
              <a:xfrm>
                <a:off x="4230419" y="3074467"/>
                <a:ext cx="4841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7</m:t>
                      </m:r>
                      <m:r>
                        <a:rPr lang="en-US" altLang="ja-JP" b="0" i="1" smtClean="0">
                          <a:latin typeface="Cambria Math" panose="02040503050406030204" pitchFamily="18" charset="0"/>
                        </a:rPr>
                        <m:t>.40</m:t>
                      </m:r>
                    </m:oMath>
                  </m:oMathPara>
                </a14:m>
                <a:endParaRPr lang="en-US" altLang="ja-JP" i="1" dirty="0">
                  <a:latin typeface="Cambria Math" panose="02040503050406030204" pitchFamily="18" charset="0"/>
                  <a:ea typeface="Cambria Math" panose="02040503050406030204" pitchFamily="18" charset="0"/>
                </a:endParaRPr>
              </a:p>
            </p:txBody>
          </p:sp>
        </mc:Choice>
        <mc:Fallback xmlns="">
          <p:sp>
            <p:nvSpPr>
              <p:cNvPr id="24" name="テキスト ボックス 23">
                <a:extLst>
                  <a:ext uri="{FF2B5EF4-FFF2-40B4-BE49-F238E27FC236}">
                    <a16:creationId xmlns:a16="http://schemas.microsoft.com/office/drawing/2014/main" id="{704833E1-B4C4-4E19-B4CC-A4C3B3FD894F}"/>
                  </a:ext>
                </a:extLst>
              </p:cNvPr>
              <p:cNvSpPr txBox="1">
                <a:spLocks noRot="1" noChangeAspect="1" noMove="1" noResize="1" noEditPoints="1" noAdjustHandles="1" noChangeArrowheads="1" noChangeShapeType="1" noTextEdit="1"/>
              </p:cNvSpPr>
              <p:nvPr/>
            </p:nvSpPr>
            <p:spPr>
              <a:xfrm>
                <a:off x="4230419" y="3074467"/>
                <a:ext cx="484107" cy="276999"/>
              </a:xfrm>
              <a:prstGeom prst="rect">
                <a:avLst/>
              </a:prstGeom>
              <a:blipFill>
                <a:blip r:embed="rId6"/>
                <a:stretch>
                  <a:fillRect l="-12658" r="-11392" b="-8696"/>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4EBA32E1-D927-488A-BFDA-30B42908BEC2}"/>
              </a:ext>
            </a:extLst>
          </p:cNvPr>
          <p:cNvSpPr txBox="1"/>
          <p:nvPr/>
        </p:nvSpPr>
        <p:spPr>
          <a:xfrm>
            <a:off x="241723" y="3694784"/>
            <a:ext cx="951199" cy="424368"/>
          </a:xfrm>
          <a:prstGeom prst="rect">
            <a:avLst/>
          </a:prstGeom>
          <a:noFill/>
          <a:ln w="19050">
            <a:solidFill>
              <a:schemeClr val="tx1"/>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latin typeface="Liberation Sans" pitchFamily="18"/>
                <a:ea typeface="ＭＳ Ｐゴシック" pitchFamily="2"/>
                <a:cs typeface="Arial" pitchFamily="2"/>
              </a:rPr>
              <a:t>軸剛性</a:t>
            </a:r>
            <a:endParaRPr lang="ja-JP" sz="2000" b="0" i="0" u="none" strike="noStrike" kern="1200" cap="none" dirty="0">
              <a:ln>
                <a:noFill/>
              </a:ln>
              <a:latin typeface="Liberation Sans" pitchFamily="18"/>
              <a:ea typeface="ＭＳ Ｐゴシック" pitchFamily="2"/>
              <a:cs typeface="Arial" pitchFamily="2"/>
            </a:endParaRPr>
          </a:p>
        </p:txBody>
      </p:sp>
      <p:sp>
        <p:nvSpPr>
          <p:cNvPr id="31" name="テキスト ボックス 30">
            <a:extLst>
              <a:ext uri="{FF2B5EF4-FFF2-40B4-BE49-F238E27FC236}">
                <a16:creationId xmlns:a16="http://schemas.microsoft.com/office/drawing/2014/main" id="{EA94181B-045D-49AC-817C-87786B2ACFCF}"/>
              </a:ext>
            </a:extLst>
          </p:cNvPr>
          <p:cNvSpPr txBox="1"/>
          <p:nvPr/>
        </p:nvSpPr>
        <p:spPr>
          <a:xfrm>
            <a:off x="1595491" y="4223724"/>
            <a:ext cx="3684448"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 Poisson</a:t>
            </a:r>
            <a:r>
              <a:rPr lang="ja-JP" altLang="en-US" sz="2000" dirty="0">
                <a:latin typeface="Liberation Sans" pitchFamily="18"/>
                <a:ea typeface="ＭＳ Ｐゴシック" pitchFamily="2"/>
                <a:cs typeface="Arial" pitchFamily="2"/>
              </a:rPr>
              <a:t>効果を考慮した軸剛性</a:t>
            </a:r>
            <a:endParaRPr lang="ja-JP" sz="2000" b="0" i="0" u="none" strike="noStrike" kern="1200" cap="none" dirty="0">
              <a:ln>
                <a:noFill/>
              </a:ln>
              <a:latin typeface="Liberation Sans" pitchFamily="18"/>
              <a:ea typeface="ＭＳ Ｐゴシック" pitchFamily="2"/>
              <a:cs typeface="Arial" pitchFamily="2"/>
            </a:endParaRPr>
          </a:p>
        </p:txBody>
      </p:sp>
      <p:sp>
        <p:nvSpPr>
          <p:cNvPr id="32" name="テキスト ボックス 31">
            <a:extLst>
              <a:ext uri="{FF2B5EF4-FFF2-40B4-BE49-F238E27FC236}">
                <a16:creationId xmlns:a16="http://schemas.microsoft.com/office/drawing/2014/main" id="{FF14BD81-679C-466A-B839-B3B671C5F700}"/>
              </a:ext>
            </a:extLst>
          </p:cNvPr>
          <p:cNvSpPr txBox="1"/>
          <p:nvPr/>
        </p:nvSpPr>
        <p:spPr>
          <a:xfrm>
            <a:off x="2572247" y="4786295"/>
            <a:ext cx="4947293"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altLang="ja-JP" sz="2000" dirty="0">
                <a:latin typeface="Liberation Sans" pitchFamily="18"/>
                <a:ea typeface="ＭＳ Ｐゴシック" pitchFamily="2"/>
                <a:cs typeface="Arial" pitchFamily="2"/>
              </a:rPr>
              <a:t>: </a:t>
            </a:r>
            <a:r>
              <a:rPr lang="ja-JP" altLang="en-US" sz="2000" dirty="0">
                <a:latin typeface="Liberation Sans" pitchFamily="18"/>
                <a:ea typeface="ＭＳ Ｐゴシック" pitchFamily="2"/>
                <a:cs typeface="Arial" pitchFamily="2"/>
              </a:rPr>
              <a:t>従来の手法での軸剛性（均質断面なら</a:t>
            </a:r>
            <a:r>
              <a:rPr lang="en-US" altLang="ja-JP" sz="2000" dirty="0">
                <a:latin typeface="Liberation Sans" pitchFamily="18"/>
                <a:ea typeface="ＭＳ Ｐゴシック" pitchFamily="2"/>
                <a:cs typeface="Arial" pitchFamily="2"/>
              </a:rPr>
              <a:t>EA</a:t>
            </a:r>
            <a:r>
              <a:rPr lang="ja-JP" altLang="en-US" sz="2000" dirty="0">
                <a:latin typeface="Liberation Sans" pitchFamily="18"/>
                <a:ea typeface="ＭＳ Ｐゴシック" pitchFamily="2"/>
                <a:cs typeface="Arial" pitchFamily="2"/>
              </a:rPr>
              <a:t>）</a:t>
            </a:r>
            <a:endParaRPr lang="ja-JP" sz="2000" b="0" i="0" u="none" strike="noStrike" kern="1200" cap="none" dirty="0">
              <a:ln>
                <a:noFill/>
              </a:ln>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2D3630E0-3A91-49E7-9675-5BE6B90493BF}"/>
                  </a:ext>
                </a:extLst>
              </p:cNvPr>
              <p:cNvSpPr txBox="1"/>
              <p:nvPr/>
            </p:nvSpPr>
            <p:spPr>
              <a:xfrm>
                <a:off x="4651816" y="3022493"/>
                <a:ext cx="559810" cy="36153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14:m>
                  <m:oMath xmlns:m="http://schemas.openxmlformats.org/officeDocument/2006/math">
                    <m:r>
                      <a:rPr lang="en-US" altLang="ja-JP" b="0" i="1" dirty="0" smtClean="0">
                        <a:latin typeface="Cambria Math" panose="02040503050406030204" pitchFamily="18" charset="0"/>
                        <a:ea typeface="Cambria Math" panose="02040503050406030204" pitchFamily="18" charset="0"/>
                        <a:cs typeface="Arial" pitchFamily="2"/>
                      </a:rPr>
                      <m:t>(</m:t>
                    </m:r>
                    <m:r>
                      <a:rPr lang="en-US" altLang="ja-JP" i="1" dirty="0" smtClean="0">
                        <a:latin typeface="Cambria Math" panose="02040503050406030204" pitchFamily="18" charset="0"/>
                        <a:ea typeface="Cambria Math" panose="02040503050406030204" pitchFamily="18" charset="0"/>
                        <a:cs typeface="Arial" pitchFamily="2"/>
                      </a:rPr>
                      <m:t>%</m:t>
                    </m:r>
                  </m:oMath>
                </a14:m>
                <a:r>
                  <a:rPr lang="en-US" altLang="ja-JP" b="0" i="0" u="none" strike="noStrike" kern="1200" cap="none" dirty="0">
                    <a:ln>
                      <a:noFill/>
                    </a:ln>
                    <a:latin typeface="Liberation Sans" pitchFamily="18"/>
                    <a:ea typeface="ＭＳ Ｐゴシック" pitchFamily="2"/>
                    <a:cs typeface="Arial" pitchFamily="2"/>
                  </a:rPr>
                  <a:t>)</a:t>
                </a:r>
                <a:endParaRPr lang="ja-JP" b="0" i="0" u="none" strike="noStrike" kern="1200" cap="none" dirty="0">
                  <a:ln>
                    <a:noFill/>
                  </a:ln>
                  <a:latin typeface="Liberation Sans" pitchFamily="18"/>
                  <a:ea typeface="ＭＳ Ｐゴシック" pitchFamily="2"/>
                  <a:cs typeface="Arial" pitchFamily="2"/>
                </a:endParaRPr>
              </a:p>
            </p:txBody>
          </p:sp>
        </mc:Choice>
        <mc:Fallback xmlns="">
          <p:sp>
            <p:nvSpPr>
              <p:cNvPr id="39" name="テキスト ボックス 38">
                <a:extLst>
                  <a:ext uri="{FF2B5EF4-FFF2-40B4-BE49-F238E27FC236}">
                    <a16:creationId xmlns:a16="http://schemas.microsoft.com/office/drawing/2014/main" id="{2D3630E0-3A91-49E7-9675-5BE6B90493BF}"/>
                  </a:ext>
                </a:extLst>
              </p:cNvPr>
              <p:cNvSpPr txBox="1">
                <a:spLocks noRot="1" noChangeAspect="1" noMove="1" noResize="1" noEditPoints="1" noAdjustHandles="1" noChangeArrowheads="1" noChangeShapeType="1" noTextEdit="1"/>
              </p:cNvSpPr>
              <p:nvPr/>
            </p:nvSpPr>
            <p:spPr>
              <a:xfrm>
                <a:off x="4651816" y="3022493"/>
                <a:ext cx="559810" cy="361530"/>
              </a:xfrm>
              <a:prstGeom prst="rect">
                <a:avLst/>
              </a:prstGeom>
              <a:blipFill>
                <a:blip r:embed="rId7"/>
                <a:stretch>
                  <a:fillRect l="-3261" t="-5085" r="-7609" b="-23729"/>
                </a:stretch>
              </a:blipFill>
              <a:ln>
                <a:noFill/>
              </a:ln>
            </p:spPr>
            <p:txBody>
              <a:bodyPr/>
              <a:lstStyle/>
              <a:p>
                <a:r>
                  <a:rPr lang="ja-JP" altLang="en-US">
                    <a:noFill/>
                  </a:rPr>
                  <a:t> </a:t>
                </a:r>
              </a:p>
            </p:txBody>
          </p:sp>
        </mc:Fallback>
      </mc:AlternateContent>
      <p:sp>
        <p:nvSpPr>
          <p:cNvPr id="41" name="テキスト ボックス 40">
            <a:extLst>
              <a:ext uri="{FF2B5EF4-FFF2-40B4-BE49-F238E27FC236}">
                <a16:creationId xmlns:a16="http://schemas.microsoft.com/office/drawing/2014/main" id="{4E8120A8-4F38-4C9B-8B77-55AA9E439AA8}"/>
              </a:ext>
            </a:extLst>
          </p:cNvPr>
          <p:cNvSpPr txBox="1"/>
          <p:nvPr/>
        </p:nvSpPr>
        <p:spPr>
          <a:xfrm>
            <a:off x="6669760" y="3035011"/>
            <a:ext cx="2566257"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FF0000"/>
                </a:solidFill>
                <a:latin typeface="Liberation Sans" pitchFamily="18"/>
                <a:ea typeface="ＭＳ Ｐゴシック" pitchFamily="2"/>
                <a:cs typeface="Arial" pitchFamily="2"/>
              </a:rPr>
              <a:t>は　          を過小評価</a:t>
            </a:r>
            <a:endParaRPr lang="en-US" alt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47" name="テキスト ボックス 46">
            <a:extLst>
              <a:ext uri="{FF2B5EF4-FFF2-40B4-BE49-F238E27FC236}">
                <a16:creationId xmlns:a16="http://schemas.microsoft.com/office/drawing/2014/main" id="{FB14A02F-B084-48C9-BF4E-344B00C01881}"/>
              </a:ext>
            </a:extLst>
          </p:cNvPr>
          <p:cNvSpPr txBox="1"/>
          <p:nvPr/>
        </p:nvSpPr>
        <p:spPr>
          <a:xfrm>
            <a:off x="6613054" y="4241453"/>
            <a:ext cx="1977121" cy="424368"/>
          </a:xfrm>
          <a:prstGeom prst="rect">
            <a:avLst/>
          </a:prstGeom>
          <a:noFill/>
          <a:ln w="19050">
            <a:solidFill>
              <a:srgbClr val="FF0000"/>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b="0" i="0" u="none" strike="noStrike" kern="1200" cap="none" dirty="0">
                <a:ln>
                  <a:noFill/>
                </a:ln>
                <a:solidFill>
                  <a:srgbClr val="FF0000"/>
                </a:solidFill>
                <a:latin typeface="Liberation Sans" pitchFamily="18"/>
                <a:ea typeface="ＭＳ Ｐゴシック" pitchFamily="2"/>
                <a:cs typeface="Arial" pitchFamily="2"/>
              </a:rPr>
              <a:t>拘束効果の影響</a:t>
            </a:r>
            <a:endParaRPr lang="en-US" altLang="ja-JP" sz="2000" b="0" i="0" u="none" strike="noStrike" kern="1200" cap="none" dirty="0">
              <a:ln>
                <a:noFill/>
              </a:ln>
              <a:solidFill>
                <a:srgbClr val="FF0000"/>
              </a:solidFill>
              <a:latin typeface="Liberation Sans" pitchFamily="18"/>
              <a:ea typeface="ＭＳ Ｐゴシック" pitchFamily="2"/>
              <a:cs typeface="Arial" pitchFamily="2"/>
            </a:endParaRPr>
          </a:p>
        </p:txBody>
      </p:sp>
      <p:sp>
        <p:nvSpPr>
          <p:cNvPr id="48" name="直線コネクタ 47">
            <a:extLst>
              <a:ext uri="{FF2B5EF4-FFF2-40B4-BE49-F238E27FC236}">
                <a16:creationId xmlns:a16="http://schemas.microsoft.com/office/drawing/2014/main" id="{B73F8931-41F8-4930-8FC0-AD33F037313A}"/>
              </a:ext>
            </a:extLst>
          </p:cNvPr>
          <p:cNvSpPr/>
          <p:nvPr/>
        </p:nvSpPr>
        <p:spPr>
          <a:xfrm flipH="1" flipV="1">
            <a:off x="7861243" y="3438240"/>
            <a:ext cx="4025" cy="803212"/>
          </a:xfrm>
          <a:prstGeom prst="line">
            <a:avLst/>
          </a:prstGeom>
          <a:noFill/>
          <a:ln w="12600">
            <a:solidFill>
              <a:srgbClr val="FF3333"/>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49" name="直線コネクタ 48">
            <a:extLst>
              <a:ext uri="{FF2B5EF4-FFF2-40B4-BE49-F238E27FC236}">
                <a16:creationId xmlns:a16="http://schemas.microsoft.com/office/drawing/2014/main" id="{7FF8EAB5-D8D5-468C-BBCE-5FD630C5C098}"/>
              </a:ext>
            </a:extLst>
          </p:cNvPr>
          <p:cNvSpPr/>
          <p:nvPr/>
        </p:nvSpPr>
        <p:spPr>
          <a:xfrm>
            <a:off x="7861243" y="4665821"/>
            <a:ext cx="0" cy="1451472"/>
          </a:xfrm>
          <a:prstGeom prst="line">
            <a:avLst/>
          </a:prstGeom>
          <a:noFill/>
          <a:ln w="12600">
            <a:solidFill>
              <a:srgbClr val="FF3333"/>
            </a:solidFill>
            <a:prstDash val="solid"/>
            <a:tailEnd type="arrow"/>
          </a:ln>
        </p:spPr>
        <p:txBody>
          <a:bodyPr vert="horz" wrap="none" lIns="96120" tIns="51120" rIns="96120" bIns="5112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pic>
        <p:nvPicPr>
          <p:cNvPr id="3" name="図 2" descr="テキスト, 手紙&#10;&#10;自動的に生成された説明">
            <a:extLst>
              <a:ext uri="{FF2B5EF4-FFF2-40B4-BE49-F238E27FC236}">
                <a16:creationId xmlns:a16="http://schemas.microsoft.com/office/drawing/2014/main" id="{3E589939-311C-4171-B5A0-29D8D08BFD57}"/>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3469" r="27715" b="85507"/>
          <a:stretch/>
        </p:blipFill>
        <p:spPr>
          <a:xfrm>
            <a:off x="553825" y="4223724"/>
            <a:ext cx="990066" cy="413369"/>
          </a:xfrm>
          <a:prstGeom prst="rect">
            <a:avLst/>
          </a:prstGeom>
        </p:spPr>
      </p:pic>
      <p:pic>
        <p:nvPicPr>
          <p:cNvPr id="55" name="図 54" descr="テキスト, 手紙&#10;&#10;自動的に生成された説明">
            <a:extLst>
              <a:ext uri="{FF2B5EF4-FFF2-40B4-BE49-F238E27FC236}">
                <a16:creationId xmlns:a16="http://schemas.microsoft.com/office/drawing/2014/main" id="{1A3F2A10-3C8C-413E-8E12-B95C0BF0D274}"/>
              </a:ext>
            </a:extLst>
          </p:cNvPr>
          <p:cNvPicPr>
            <a:picLocks noChangeAspect="1"/>
          </p:cNvPicPr>
          <p:nvPr/>
        </p:nvPicPr>
        <p:blipFill rotWithShape="1">
          <a:blip r:embed="rId3">
            <a:extLst>
              <a:ext uri="{28A0092B-C50C-407E-A947-70E740481C1C}">
                <a14:useLocalDpi xmlns:a14="http://schemas.microsoft.com/office/drawing/2010/main" val="0"/>
              </a:ext>
            </a:extLst>
          </a:blip>
          <a:srcRect l="6683" t="25380" r="8707" b="55130"/>
          <a:stretch/>
        </p:blipFill>
        <p:spPr>
          <a:xfrm>
            <a:off x="530753" y="4657613"/>
            <a:ext cx="1978511" cy="730802"/>
          </a:xfrm>
          <a:prstGeom prst="rect">
            <a:avLst/>
          </a:prstGeom>
        </p:spPr>
      </p:pic>
      <p:pic>
        <p:nvPicPr>
          <p:cNvPr id="56" name="図 55" descr="テキスト, 手紙&#10;&#10;自動的に生成された説明">
            <a:extLst>
              <a:ext uri="{FF2B5EF4-FFF2-40B4-BE49-F238E27FC236}">
                <a16:creationId xmlns:a16="http://schemas.microsoft.com/office/drawing/2014/main" id="{FF48234F-FE30-4BBD-A73E-02F82454ABF8}"/>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57740" r="30185" b="32618"/>
          <a:stretch/>
        </p:blipFill>
        <p:spPr>
          <a:xfrm>
            <a:off x="646797" y="1218884"/>
            <a:ext cx="932306" cy="361530"/>
          </a:xfrm>
          <a:prstGeom prst="rect">
            <a:avLst/>
          </a:prstGeom>
        </p:spPr>
      </p:pic>
      <p:pic>
        <p:nvPicPr>
          <p:cNvPr id="57" name="図 56" descr="テキスト, 手紙&#10;&#10;自動的に生成された説明">
            <a:extLst>
              <a:ext uri="{FF2B5EF4-FFF2-40B4-BE49-F238E27FC236}">
                <a16:creationId xmlns:a16="http://schemas.microsoft.com/office/drawing/2014/main" id="{56447672-E550-4FC9-B810-192EF53AFB01}"/>
              </a:ext>
            </a:extLst>
          </p:cNvPr>
          <p:cNvPicPr>
            <a:picLocks noChangeAspect="1"/>
          </p:cNvPicPr>
          <p:nvPr/>
        </p:nvPicPr>
        <p:blipFill rotWithShape="1">
          <a:blip r:embed="rId3">
            <a:extLst>
              <a:ext uri="{28A0092B-C50C-407E-A947-70E740481C1C}">
                <a14:useLocalDpi xmlns:a14="http://schemas.microsoft.com/office/drawing/2010/main" val="0"/>
              </a:ext>
            </a:extLst>
          </a:blip>
          <a:srcRect l="2071" t="78582" r="3682" b="1740"/>
          <a:stretch/>
        </p:blipFill>
        <p:spPr>
          <a:xfrm>
            <a:off x="646797" y="1619145"/>
            <a:ext cx="2203845" cy="737862"/>
          </a:xfrm>
          <a:prstGeom prst="rect">
            <a:avLst/>
          </a:prstGeom>
        </p:spPr>
      </p:pic>
      <p:pic>
        <p:nvPicPr>
          <p:cNvPr id="58" name="図 57" descr="テキスト, 手紙&#10;&#10;自動的に生成された説明">
            <a:extLst>
              <a:ext uri="{FF2B5EF4-FFF2-40B4-BE49-F238E27FC236}">
                <a16:creationId xmlns:a16="http://schemas.microsoft.com/office/drawing/2014/main" id="{5EB35C86-D4E2-4ED3-8760-4470EDBA5013}"/>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57740" r="30185" b="34029"/>
          <a:stretch/>
        </p:blipFill>
        <p:spPr>
          <a:xfrm>
            <a:off x="865258" y="2593808"/>
            <a:ext cx="812147" cy="268844"/>
          </a:xfrm>
          <a:prstGeom prst="rect">
            <a:avLst/>
          </a:prstGeom>
        </p:spPr>
      </p:pic>
      <p:pic>
        <p:nvPicPr>
          <p:cNvPr id="59" name="図 58" descr="テキスト, 手紙&#10;&#10;自動的に生成された説明">
            <a:extLst>
              <a:ext uri="{FF2B5EF4-FFF2-40B4-BE49-F238E27FC236}">
                <a16:creationId xmlns:a16="http://schemas.microsoft.com/office/drawing/2014/main" id="{A6B055A0-A11A-4B53-8D90-3BBA851FF5E2}"/>
              </a:ext>
            </a:extLst>
          </p:cNvPr>
          <p:cNvPicPr>
            <a:picLocks noChangeAspect="1"/>
          </p:cNvPicPr>
          <p:nvPr/>
        </p:nvPicPr>
        <p:blipFill rotWithShape="1">
          <a:blip r:embed="rId3">
            <a:extLst>
              <a:ext uri="{28A0092B-C50C-407E-A947-70E740481C1C}">
                <a14:useLocalDpi xmlns:a14="http://schemas.microsoft.com/office/drawing/2010/main" val="0"/>
              </a:ext>
            </a:extLst>
          </a:blip>
          <a:srcRect l="2070" t="85481" r="63064" b="6561"/>
          <a:stretch/>
        </p:blipFill>
        <p:spPr>
          <a:xfrm>
            <a:off x="2370071" y="2609326"/>
            <a:ext cx="734496" cy="268844"/>
          </a:xfrm>
          <a:prstGeom prst="rect">
            <a:avLst/>
          </a:prstGeom>
        </p:spPr>
      </p:pic>
      <p:pic>
        <p:nvPicPr>
          <p:cNvPr id="60" name="図 59" descr="テキスト, 手紙&#10;&#10;自動的に生成された説明">
            <a:extLst>
              <a:ext uri="{FF2B5EF4-FFF2-40B4-BE49-F238E27FC236}">
                <a16:creationId xmlns:a16="http://schemas.microsoft.com/office/drawing/2014/main" id="{5E94DD7B-0BF9-468C-93F0-947B93741DFB}"/>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57740" r="30185" b="34029"/>
          <a:stretch/>
        </p:blipFill>
        <p:spPr>
          <a:xfrm>
            <a:off x="3523733" y="2577543"/>
            <a:ext cx="742482" cy="245783"/>
          </a:xfrm>
          <a:prstGeom prst="rect">
            <a:avLst/>
          </a:prstGeom>
        </p:spPr>
      </p:pic>
      <p:pic>
        <p:nvPicPr>
          <p:cNvPr id="61" name="図 60" descr="テキスト, 手紙&#10;&#10;自動的に生成された説明">
            <a:extLst>
              <a:ext uri="{FF2B5EF4-FFF2-40B4-BE49-F238E27FC236}">
                <a16:creationId xmlns:a16="http://schemas.microsoft.com/office/drawing/2014/main" id="{76044318-5718-4BFE-BDC0-6BAE4309AC3E}"/>
              </a:ext>
            </a:extLst>
          </p:cNvPr>
          <p:cNvPicPr>
            <a:picLocks noChangeAspect="1"/>
          </p:cNvPicPr>
          <p:nvPr/>
        </p:nvPicPr>
        <p:blipFill rotWithShape="1">
          <a:blip r:embed="rId3">
            <a:extLst>
              <a:ext uri="{28A0092B-C50C-407E-A947-70E740481C1C}">
                <a14:useLocalDpi xmlns:a14="http://schemas.microsoft.com/office/drawing/2010/main" val="0"/>
              </a:ext>
            </a:extLst>
          </a:blip>
          <a:srcRect l="2070" t="85481" r="63064" b="6561"/>
          <a:stretch/>
        </p:blipFill>
        <p:spPr>
          <a:xfrm>
            <a:off x="4401660" y="2618659"/>
            <a:ext cx="673620" cy="246562"/>
          </a:xfrm>
          <a:prstGeom prst="rect">
            <a:avLst/>
          </a:prstGeom>
        </p:spPr>
      </p:pic>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85C4EF6-972E-4ACF-8312-ED37839FCB26}"/>
                  </a:ext>
                </a:extLst>
              </p:cNvPr>
              <p:cNvSpPr txBox="1"/>
              <p:nvPr/>
            </p:nvSpPr>
            <p:spPr>
              <a:xfrm>
                <a:off x="3238637" y="2469222"/>
                <a:ext cx="2729412" cy="424753"/>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14:m>
                  <m:oMath xmlns:m="http://schemas.openxmlformats.org/officeDocument/2006/math">
                    <m:r>
                      <a:rPr lang="ja-JP" altLang="en-US" i="1" dirty="0">
                        <a:latin typeface="Cambria Math" panose="02040503050406030204" pitchFamily="18" charset="0"/>
                        <a:ea typeface="Cambria Math" panose="02040503050406030204" pitchFamily="18" charset="0"/>
                        <a:cs typeface="Arial" pitchFamily="2"/>
                      </a:rPr>
                      <m:t>（　</m:t>
                    </m:r>
                  </m:oMath>
                </a14:m>
                <a:r>
                  <a:rPr lang="ja-JP" altLang="en-US" b="0" i="0" u="none" strike="noStrike" kern="1200" cap="none" dirty="0">
                    <a:ln>
                      <a:noFill/>
                    </a:ln>
                    <a:latin typeface="Liberation Sans" pitchFamily="18"/>
                    <a:ea typeface="ＭＳ Ｐゴシック" pitchFamily="2"/>
                    <a:cs typeface="Arial" pitchFamily="2"/>
                  </a:rPr>
                  <a:t>　　   </a:t>
                </a:r>
                <a:r>
                  <a:rPr lang="en-US" altLang="ja-JP" b="0" i="0" u="none" strike="noStrike" kern="1200" cap="none" dirty="0">
                    <a:ln>
                      <a:noFill/>
                    </a:ln>
                    <a:latin typeface="Symbol" panose="05050102010706020507" pitchFamily="18" charset="2"/>
                    <a:ea typeface="ＭＳ Ｐゴシック" pitchFamily="2"/>
                    <a:cs typeface="Arial" pitchFamily="2"/>
                  </a:rPr>
                  <a:t>-</a:t>
                </a:r>
                <a:r>
                  <a:rPr lang="ja-JP" altLang="en-US" b="0" i="0" u="none" strike="noStrike" kern="1200" cap="none" dirty="0">
                    <a:ln>
                      <a:noFill/>
                    </a:ln>
                    <a:latin typeface="Liberation Sans" pitchFamily="18"/>
                    <a:ea typeface="ＭＳ Ｐゴシック" pitchFamily="2"/>
                    <a:cs typeface="Arial" pitchFamily="2"/>
                  </a:rPr>
                  <a:t>　　 　  ） </a:t>
                </a:r>
                <a:r>
                  <a:rPr lang="en-US" altLang="ja-JP" b="0" i="0" u="none" strike="noStrike" kern="1200" cap="none" dirty="0">
                    <a:ln>
                      <a:noFill/>
                    </a:ln>
                    <a:latin typeface="Liberation Sans" pitchFamily="18"/>
                    <a:ea typeface="ＭＳ Ｐゴシック" pitchFamily="2"/>
                    <a:cs typeface="Arial" pitchFamily="2"/>
                  </a:rPr>
                  <a:t>/</a:t>
                </a:r>
                <a:endParaRPr lang="ja-JP" b="0" i="0" u="none" strike="noStrike" kern="1200" cap="none" dirty="0">
                  <a:ln>
                    <a:noFill/>
                  </a:ln>
                  <a:latin typeface="Liberation Sans" pitchFamily="18"/>
                  <a:ea typeface="ＭＳ Ｐゴシック" pitchFamily="2"/>
                  <a:cs typeface="Arial" pitchFamily="2"/>
                </a:endParaRPr>
              </a:p>
            </p:txBody>
          </p:sp>
        </mc:Choice>
        <mc:Fallback xmlns="">
          <p:sp>
            <p:nvSpPr>
              <p:cNvPr id="63" name="テキスト ボックス 62">
                <a:extLst>
                  <a:ext uri="{FF2B5EF4-FFF2-40B4-BE49-F238E27FC236}">
                    <a16:creationId xmlns:a16="http://schemas.microsoft.com/office/drawing/2014/main" id="{885C4EF6-972E-4ACF-8312-ED37839FCB26}"/>
                  </a:ext>
                </a:extLst>
              </p:cNvPr>
              <p:cNvSpPr txBox="1">
                <a:spLocks noRot="1" noChangeAspect="1" noMove="1" noResize="1" noEditPoints="1" noAdjustHandles="1" noChangeArrowheads="1" noChangeShapeType="1" noTextEdit="1"/>
              </p:cNvSpPr>
              <p:nvPr/>
            </p:nvSpPr>
            <p:spPr>
              <a:xfrm>
                <a:off x="3238637" y="2469222"/>
                <a:ext cx="2729412" cy="424753"/>
              </a:xfrm>
              <a:prstGeom prst="rect">
                <a:avLst/>
              </a:prstGeom>
              <a:blipFill>
                <a:blip r:embed="rId8"/>
                <a:stretch>
                  <a:fillRect l="-670" t="-2857" b="-24286"/>
                </a:stretch>
              </a:blipFill>
              <a:ln>
                <a:noFill/>
              </a:ln>
            </p:spPr>
            <p:txBody>
              <a:bodyPr/>
              <a:lstStyle/>
              <a:p>
                <a:r>
                  <a:rPr lang="ja-JP" altLang="en-US">
                    <a:noFill/>
                  </a:rPr>
                  <a:t> </a:t>
                </a:r>
              </a:p>
            </p:txBody>
          </p:sp>
        </mc:Fallback>
      </mc:AlternateContent>
      <p:graphicFrame>
        <p:nvGraphicFramePr>
          <p:cNvPr id="69" name="表 3">
            <a:extLst>
              <a:ext uri="{FF2B5EF4-FFF2-40B4-BE49-F238E27FC236}">
                <a16:creationId xmlns:a16="http://schemas.microsoft.com/office/drawing/2014/main" id="{9C3F2496-57D4-4413-87EB-54D085DE261C}"/>
              </a:ext>
            </a:extLst>
          </p:cNvPr>
          <p:cNvGraphicFramePr>
            <a:graphicFrameLocks noGrp="1"/>
          </p:cNvGraphicFramePr>
          <p:nvPr>
            <p:extLst>
              <p:ext uri="{D42A27DB-BD31-4B8C-83A1-F6EECF244321}">
                <p14:modId xmlns:p14="http://schemas.microsoft.com/office/powerpoint/2010/main" val="467775284"/>
              </p:ext>
            </p:extLst>
          </p:nvPr>
        </p:nvGraphicFramePr>
        <p:xfrm>
          <a:off x="506702" y="5538305"/>
          <a:ext cx="5461055" cy="1015398"/>
        </p:xfrm>
        <a:graphic>
          <a:graphicData uri="http://schemas.openxmlformats.org/drawingml/2006/table">
            <a:tbl>
              <a:tblPr firstRow="1" bandRow="1">
                <a:tableStyleId>{073A0DAA-6AF3-43AB-8588-CEC1D06C72B9}</a:tableStyleId>
              </a:tblPr>
              <a:tblGrid>
                <a:gridCol w="1439554">
                  <a:extLst>
                    <a:ext uri="{9D8B030D-6E8A-4147-A177-3AD203B41FA5}">
                      <a16:colId xmlns:a16="http://schemas.microsoft.com/office/drawing/2014/main" val="1284567387"/>
                    </a:ext>
                  </a:extLst>
                </a:gridCol>
                <a:gridCol w="1439796">
                  <a:extLst>
                    <a:ext uri="{9D8B030D-6E8A-4147-A177-3AD203B41FA5}">
                      <a16:colId xmlns:a16="http://schemas.microsoft.com/office/drawing/2014/main" val="2287218276"/>
                    </a:ext>
                  </a:extLst>
                </a:gridCol>
                <a:gridCol w="2581705">
                  <a:extLst>
                    <a:ext uri="{9D8B030D-6E8A-4147-A177-3AD203B41FA5}">
                      <a16:colId xmlns:a16="http://schemas.microsoft.com/office/drawing/2014/main" val="1542558825"/>
                    </a:ext>
                  </a:extLst>
                </a:gridCol>
              </a:tblGrid>
              <a:tr h="398113">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01261"/>
                  </a:ext>
                </a:extLst>
              </a:tr>
              <a:tr h="617285">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101170"/>
                  </a:ext>
                </a:extLst>
              </a:tr>
            </a:tbl>
          </a:graphicData>
        </a:graphic>
      </p:graphicFrame>
      <p:sp>
        <p:nvSpPr>
          <p:cNvPr id="74" name="テキスト ボックス 73">
            <a:extLst>
              <a:ext uri="{FF2B5EF4-FFF2-40B4-BE49-F238E27FC236}">
                <a16:creationId xmlns:a16="http://schemas.microsoft.com/office/drawing/2014/main" id="{B4DC0B65-4076-4494-9587-C3120B2F0C91}"/>
              </a:ext>
            </a:extLst>
          </p:cNvPr>
          <p:cNvSpPr txBox="1"/>
          <p:nvPr/>
        </p:nvSpPr>
        <p:spPr>
          <a:xfrm>
            <a:off x="6666218" y="6072383"/>
            <a:ext cx="2566257" cy="42436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ja-JP" altLang="en-US" sz="2000" dirty="0">
                <a:solidFill>
                  <a:srgbClr val="FF0000"/>
                </a:solidFill>
                <a:latin typeface="Liberation Sans" pitchFamily="18"/>
                <a:ea typeface="ＭＳ Ｐゴシック" pitchFamily="2"/>
                <a:cs typeface="Arial" pitchFamily="2"/>
              </a:rPr>
              <a:t>は　          を過小評価</a:t>
            </a:r>
            <a:endParaRPr lang="en-US" altLang="ja-JP" sz="2000" b="0" i="0" u="none" strike="noStrike" kern="1200" cap="none" dirty="0">
              <a:ln>
                <a:noFill/>
              </a:ln>
              <a:solidFill>
                <a:srgbClr val="FF0000"/>
              </a:solidFill>
              <a:latin typeface="Liberation Sans" pitchFamily="18"/>
              <a:ea typeface="ＭＳ Ｐゴシック" pitchFamily="2"/>
              <a:cs typeface="Arial" pitchFamily="2"/>
            </a:endParaRPr>
          </a:p>
        </p:txBody>
      </p:sp>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0CFC58BE-BC6F-4691-84F4-221D34A3B487}"/>
                  </a:ext>
                </a:extLst>
              </p:cNvPr>
              <p:cNvSpPr txBox="1"/>
              <p:nvPr/>
            </p:nvSpPr>
            <p:spPr>
              <a:xfrm>
                <a:off x="3235095" y="5506594"/>
                <a:ext cx="2729412" cy="424753"/>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14:m>
                  <m:oMath xmlns:m="http://schemas.openxmlformats.org/officeDocument/2006/math">
                    <m:r>
                      <a:rPr lang="ja-JP" altLang="en-US" i="1" dirty="0">
                        <a:latin typeface="Cambria Math" panose="02040503050406030204" pitchFamily="18" charset="0"/>
                        <a:ea typeface="Cambria Math" panose="02040503050406030204" pitchFamily="18" charset="0"/>
                        <a:cs typeface="Arial" pitchFamily="2"/>
                      </a:rPr>
                      <m:t>（　</m:t>
                    </m:r>
                  </m:oMath>
                </a14:m>
                <a:r>
                  <a:rPr lang="ja-JP" altLang="en-US" b="0" i="0" u="none" strike="noStrike" kern="1200" cap="none" dirty="0">
                    <a:ln>
                      <a:noFill/>
                    </a:ln>
                    <a:latin typeface="Liberation Sans" pitchFamily="18"/>
                    <a:ea typeface="ＭＳ Ｐゴシック" pitchFamily="2"/>
                    <a:cs typeface="Arial" pitchFamily="2"/>
                  </a:rPr>
                  <a:t>　　   </a:t>
                </a:r>
                <a:r>
                  <a:rPr lang="en-US" altLang="ja-JP" b="0" i="0" u="none" strike="noStrike" kern="1200" cap="none" dirty="0">
                    <a:ln>
                      <a:noFill/>
                    </a:ln>
                    <a:latin typeface="Symbol" panose="05050102010706020507" pitchFamily="18" charset="2"/>
                    <a:ea typeface="ＭＳ Ｐゴシック" pitchFamily="2"/>
                    <a:cs typeface="Arial" pitchFamily="2"/>
                  </a:rPr>
                  <a:t>-</a:t>
                </a:r>
                <a:r>
                  <a:rPr lang="ja-JP" altLang="en-US" b="0" i="0" u="none" strike="noStrike" kern="1200" cap="none" dirty="0">
                    <a:ln>
                      <a:noFill/>
                    </a:ln>
                    <a:latin typeface="Liberation Sans" pitchFamily="18"/>
                    <a:ea typeface="ＭＳ Ｐゴシック" pitchFamily="2"/>
                    <a:cs typeface="Arial" pitchFamily="2"/>
                  </a:rPr>
                  <a:t>　　 　  ） </a:t>
                </a:r>
                <a:r>
                  <a:rPr lang="en-US" altLang="ja-JP" b="0" i="0" u="none" strike="noStrike" kern="1200" cap="none" dirty="0">
                    <a:ln>
                      <a:noFill/>
                    </a:ln>
                    <a:latin typeface="Liberation Sans" pitchFamily="18"/>
                    <a:ea typeface="ＭＳ Ｐゴシック" pitchFamily="2"/>
                    <a:cs typeface="Arial" pitchFamily="2"/>
                  </a:rPr>
                  <a:t>/</a:t>
                </a:r>
                <a:endParaRPr lang="ja-JP" b="0" i="0" u="none" strike="noStrike" kern="1200" cap="none" dirty="0">
                  <a:ln>
                    <a:noFill/>
                  </a:ln>
                  <a:latin typeface="Liberation Sans" pitchFamily="18"/>
                  <a:ea typeface="ＭＳ Ｐゴシック" pitchFamily="2"/>
                  <a:cs typeface="Arial" pitchFamily="2"/>
                </a:endParaRPr>
              </a:p>
            </p:txBody>
          </p:sp>
        </mc:Choice>
        <mc:Fallback xmlns="">
          <p:sp>
            <p:nvSpPr>
              <p:cNvPr id="79" name="テキスト ボックス 78">
                <a:extLst>
                  <a:ext uri="{FF2B5EF4-FFF2-40B4-BE49-F238E27FC236}">
                    <a16:creationId xmlns:a16="http://schemas.microsoft.com/office/drawing/2014/main" id="{0CFC58BE-BC6F-4691-84F4-221D34A3B487}"/>
                  </a:ext>
                </a:extLst>
              </p:cNvPr>
              <p:cNvSpPr txBox="1">
                <a:spLocks noRot="1" noChangeAspect="1" noMove="1" noResize="1" noEditPoints="1" noAdjustHandles="1" noChangeArrowheads="1" noChangeShapeType="1" noTextEdit="1"/>
              </p:cNvSpPr>
              <p:nvPr/>
            </p:nvSpPr>
            <p:spPr>
              <a:xfrm>
                <a:off x="3235095" y="5506594"/>
                <a:ext cx="2729412" cy="424753"/>
              </a:xfrm>
              <a:prstGeom prst="rect">
                <a:avLst/>
              </a:prstGeom>
              <a:blipFill>
                <a:blip r:embed="rId9"/>
                <a:stretch>
                  <a:fillRect l="-895" t="-1429" b="-24286"/>
                </a:stretch>
              </a:blipFill>
              <a:ln>
                <a:noFill/>
              </a:ln>
            </p:spPr>
            <p:txBody>
              <a:bodyPr/>
              <a:lstStyle/>
              <a:p>
                <a:r>
                  <a:rPr lang="ja-JP" altLang="en-US">
                    <a:noFill/>
                  </a:rPr>
                  <a:t> </a:t>
                </a:r>
              </a:p>
            </p:txBody>
          </p:sp>
        </mc:Fallback>
      </mc:AlternateContent>
      <p:pic>
        <p:nvPicPr>
          <p:cNvPr id="81" name="図 80" descr="テキスト, 手紙&#10;&#10;自動的に生成された説明">
            <a:extLst>
              <a:ext uri="{FF2B5EF4-FFF2-40B4-BE49-F238E27FC236}">
                <a16:creationId xmlns:a16="http://schemas.microsoft.com/office/drawing/2014/main" id="{889D8C5B-B6E9-4CA6-BBD2-DB4769E3DD53}"/>
              </a:ext>
            </a:extLst>
          </p:cNvPr>
          <p:cNvPicPr>
            <a:picLocks noChangeAspect="1"/>
          </p:cNvPicPr>
          <p:nvPr/>
        </p:nvPicPr>
        <p:blipFill rotWithShape="1">
          <a:blip r:embed="rId3">
            <a:extLst>
              <a:ext uri="{28A0092B-C50C-407E-A947-70E740481C1C}">
                <a14:useLocalDpi xmlns:a14="http://schemas.microsoft.com/office/drawing/2010/main" val="0"/>
              </a:ext>
            </a:extLst>
          </a:blip>
          <a:srcRect l="6683" t="31463" r="57963" b="61174"/>
          <a:stretch/>
        </p:blipFill>
        <p:spPr>
          <a:xfrm>
            <a:off x="2302337" y="5600797"/>
            <a:ext cx="748757" cy="250050"/>
          </a:xfrm>
          <a:prstGeom prst="rect">
            <a:avLst/>
          </a:prstGeom>
        </p:spPr>
      </p:pic>
      <p:pic>
        <p:nvPicPr>
          <p:cNvPr id="84" name="図 83" descr="テキスト, 手紙&#10;&#10;自動的に生成された説明">
            <a:extLst>
              <a:ext uri="{FF2B5EF4-FFF2-40B4-BE49-F238E27FC236}">
                <a16:creationId xmlns:a16="http://schemas.microsoft.com/office/drawing/2014/main" id="{CA75F1EA-1812-40DD-82A7-6E1E507B00F9}"/>
              </a:ext>
            </a:extLst>
          </p:cNvPr>
          <p:cNvPicPr>
            <a:picLocks noChangeAspect="1"/>
          </p:cNvPicPr>
          <p:nvPr/>
        </p:nvPicPr>
        <p:blipFill rotWithShape="1">
          <a:blip r:embed="rId3">
            <a:extLst>
              <a:ext uri="{28A0092B-C50C-407E-A947-70E740481C1C}">
                <a14:useLocalDpi xmlns:a14="http://schemas.microsoft.com/office/drawing/2010/main" val="0"/>
              </a:ext>
            </a:extLst>
          </a:blip>
          <a:srcRect l="6683" t="31463" r="57963" b="61174"/>
          <a:stretch/>
        </p:blipFill>
        <p:spPr>
          <a:xfrm>
            <a:off x="5294429" y="5629111"/>
            <a:ext cx="663974" cy="221736"/>
          </a:xfrm>
          <a:prstGeom prst="rect">
            <a:avLst/>
          </a:prstGeom>
        </p:spPr>
      </p:pic>
      <p:pic>
        <p:nvPicPr>
          <p:cNvPr id="85" name="図 84" descr="テキスト, 手紙&#10;&#10;自動的に生成された説明">
            <a:extLst>
              <a:ext uri="{FF2B5EF4-FFF2-40B4-BE49-F238E27FC236}">
                <a16:creationId xmlns:a16="http://schemas.microsoft.com/office/drawing/2014/main" id="{898186B2-1854-4BD1-94A0-F5D897648F46}"/>
              </a:ext>
            </a:extLst>
          </p:cNvPr>
          <p:cNvPicPr>
            <a:picLocks noChangeAspect="1"/>
          </p:cNvPicPr>
          <p:nvPr/>
        </p:nvPicPr>
        <p:blipFill rotWithShape="1">
          <a:blip r:embed="rId3">
            <a:extLst>
              <a:ext uri="{28A0092B-C50C-407E-A947-70E740481C1C}">
                <a14:useLocalDpi xmlns:a14="http://schemas.microsoft.com/office/drawing/2010/main" val="0"/>
              </a:ext>
            </a:extLst>
          </a:blip>
          <a:srcRect l="29945" t="3469" r="27715" b="85507"/>
          <a:stretch/>
        </p:blipFill>
        <p:spPr>
          <a:xfrm>
            <a:off x="7027870" y="6104421"/>
            <a:ext cx="880353" cy="367562"/>
          </a:xfrm>
          <a:prstGeom prst="rect">
            <a:avLst/>
          </a:prstGeom>
        </p:spPr>
      </p:pic>
      <mc:AlternateContent xmlns:mc="http://schemas.openxmlformats.org/markup-compatibility/2006" xmlns:a14="http://schemas.microsoft.com/office/drawing/2010/main">
        <mc:Choice Requires="a14">
          <p:sp>
            <p:nvSpPr>
              <p:cNvPr id="87" name="テキスト ボックス 86">
                <a:extLst>
                  <a:ext uri="{FF2B5EF4-FFF2-40B4-BE49-F238E27FC236}">
                    <a16:creationId xmlns:a16="http://schemas.microsoft.com/office/drawing/2014/main" id="{EE80C7AD-123E-40B7-B4D0-F3341673811B}"/>
                  </a:ext>
                </a:extLst>
              </p:cNvPr>
              <p:cNvSpPr txBox="1"/>
              <p:nvPr/>
            </p:nvSpPr>
            <p:spPr>
              <a:xfrm>
                <a:off x="631541" y="6106475"/>
                <a:ext cx="12084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4.18</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10</m:t>
                          </m:r>
                        </m:sup>
                      </m:sSup>
                    </m:oMath>
                  </m:oMathPara>
                </a14:m>
                <a:endParaRPr lang="en-US" altLang="ja-JP" i="1" dirty="0">
                  <a:latin typeface="Cambria Math" panose="02040503050406030204" pitchFamily="18" charset="0"/>
                  <a:ea typeface="Cambria Math" panose="02040503050406030204" pitchFamily="18" charset="0"/>
                </a:endParaRPr>
              </a:p>
            </p:txBody>
          </p:sp>
        </mc:Choice>
        <mc:Fallback xmlns="">
          <p:sp>
            <p:nvSpPr>
              <p:cNvPr id="87" name="テキスト ボックス 86">
                <a:extLst>
                  <a:ext uri="{FF2B5EF4-FFF2-40B4-BE49-F238E27FC236}">
                    <a16:creationId xmlns:a16="http://schemas.microsoft.com/office/drawing/2014/main" id="{EE80C7AD-123E-40B7-B4D0-F3341673811B}"/>
                  </a:ext>
                </a:extLst>
              </p:cNvPr>
              <p:cNvSpPr txBox="1">
                <a:spLocks noRot="1" noChangeAspect="1" noMove="1" noResize="1" noEditPoints="1" noAdjustHandles="1" noChangeArrowheads="1" noChangeShapeType="1" noTextEdit="1"/>
              </p:cNvSpPr>
              <p:nvPr/>
            </p:nvSpPr>
            <p:spPr>
              <a:xfrm>
                <a:off x="631541" y="6106475"/>
                <a:ext cx="1208472" cy="276999"/>
              </a:xfrm>
              <a:prstGeom prst="rect">
                <a:avLst/>
              </a:prstGeom>
              <a:blipFill>
                <a:blip r:embed="rId10"/>
                <a:stretch>
                  <a:fillRect l="-4545" t="-2222" r="-1515"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テキスト ボックス 87">
                <a:extLst>
                  <a:ext uri="{FF2B5EF4-FFF2-40B4-BE49-F238E27FC236}">
                    <a16:creationId xmlns:a16="http://schemas.microsoft.com/office/drawing/2014/main" id="{9498BE0C-0AD4-4F49-AEAC-03BBFE61E893}"/>
                  </a:ext>
                </a:extLst>
              </p:cNvPr>
              <p:cNvSpPr txBox="1"/>
              <p:nvPr/>
            </p:nvSpPr>
            <p:spPr>
              <a:xfrm>
                <a:off x="2109261" y="6106475"/>
                <a:ext cx="12084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3</m:t>
                      </m:r>
                      <m:r>
                        <a:rPr kumimoji="1" lang="en-US" altLang="ja-JP" b="0" i="1" smtClean="0">
                          <a:latin typeface="Cambria Math" panose="02040503050406030204" pitchFamily="18" charset="0"/>
                        </a:rPr>
                        <m:t>.92</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10</m:t>
                          </m:r>
                        </m:sup>
                      </m:sSup>
                    </m:oMath>
                  </m:oMathPara>
                </a14:m>
                <a:endParaRPr lang="en-US" altLang="ja-JP" i="1" dirty="0">
                  <a:latin typeface="Cambria Math" panose="02040503050406030204" pitchFamily="18" charset="0"/>
                  <a:ea typeface="Cambria Math" panose="02040503050406030204" pitchFamily="18" charset="0"/>
                </a:endParaRPr>
              </a:p>
            </p:txBody>
          </p:sp>
        </mc:Choice>
        <mc:Fallback xmlns="">
          <p:sp>
            <p:nvSpPr>
              <p:cNvPr id="88" name="テキスト ボックス 87">
                <a:extLst>
                  <a:ext uri="{FF2B5EF4-FFF2-40B4-BE49-F238E27FC236}">
                    <a16:creationId xmlns:a16="http://schemas.microsoft.com/office/drawing/2014/main" id="{9498BE0C-0AD4-4F49-AEAC-03BBFE61E893}"/>
                  </a:ext>
                </a:extLst>
              </p:cNvPr>
              <p:cNvSpPr txBox="1">
                <a:spLocks noRot="1" noChangeAspect="1" noMove="1" noResize="1" noEditPoints="1" noAdjustHandles="1" noChangeArrowheads="1" noChangeShapeType="1" noTextEdit="1"/>
              </p:cNvSpPr>
              <p:nvPr/>
            </p:nvSpPr>
            <p:spPr>
              <a:xfrm>
                <a:off x="2109261" y="6106475"/>
                <a:ext cx="1208472" cy="276999"/>
              </a:xfrm>
              <a:prstGeom prst="rect">
                <a:avLst/>
              </a:prstGeom>
              <a:blipFill>
                <a:blip r:embed="rId11"/>
                <a:stretch>
                  <a:fillRect l="-4040" t="-2222" r="-2020"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9" name="テキスト ボックス 88">
                <a:extLst>
                  <a:ext uri="{FF2B5EF4-FFF2-40B4-BE49-F238E27FC236}">
                    <a16:creationId xmlns:a16="http://schemas.microsoft.com/office/drawing/2014/main" id="{0C81858F-63BC-4735-974B-E491E3177FC8}"/>
                  </a:ext>
                </a:extLst>
              </p:cNvPr>
              <p:cNvSpPr txBox="1"/>
              <p:nvPr/>
            </p:nvSpPr>
            <p:spPr>
              <a:xfrm>
                <a:off x="4233721" y="6111818"/>
                <a:ext cx="4841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6</m:t>
                      </m:r>
                      <m:r>
                        <a:rPr lang="en-US" altLang="ja-JP" b="0" i="1" smtClean="0">
                          <a:latin typeface="Cambria Math" panose="02040503050406030204" pitchFamily="18" charset="0"/>
                        </a:rPr>
                        <m:t>.70</m:t>
                      </m:r>
                    </m:oMath>
                  </m:oMathPara>
                </a14:m>
                <a:endParaRPr lang="en-US" altLang="ja-JP" i="1" dirty="0">
                  <a:latin typeface="Cambria Math" panose="02040503050406030204" pitchFamily="18" charset="0"/>
                  <a:ea typeface="Cambria Math" panose="02040503050406030204" pitchFamily="18" charset="0"/>
                </a:endParaRPr>
              </a:p>
            </p:txBody>
          </p:sp>
        </mc:Choice>
        <mc:Fallback xmlns="">
          <p:sp>
            <p:nvSpPr>
              <p:cNvPr id="89" name="テキスト ボックス 88">
                <a:extLst>
                  <a:ext uri="{FF2B5EF4-FFF2-40B4-BE49-F238E27FC236}">
                    <a16:creationId xmlns:a16="http://schemas.microsoft.com/office/drawing/2014/main" id="{0C81858F-63BC-4735-974B-E491E3177FC8}"/>
                  </a:ext>
                </a:extLst>
              </p:cNvPr>
              <p:cNvSpPr txBox="1">
                <a:spLocks noRot="1" noChangeAspect="1" noMove="1" noResize="1" noEditPoints="1" noAdjustHandles="1" noChangeArrowheads="1" noChangeShapeType="1" noTextEdit="1"/>
              </p:cNvSpPr>
              <p:nvPr/>
            </p:nvSpPr>
            <p:spPr>
              <a:xfrm>
                <a:off x="4233721" y="6111818"/>
                <a:ext cx="484107" cy="276999"/>
              </a:xfrm>
              <a:prstGeom prst="rect">
                <a:avLst/>
              </a:prstGeom>
              <a:blipFill>
                <a:blip r:embed="rId12"/>
                <a:stretch>
                  <a:fillRect l="-12658" r="-11392"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0" name="テキスト ボックス 89">
                <a:extLst>
                  <a:ext uri="{FF2B5EF4-FFF2-40B4-BE49-F238E27FC236}">
                    <a16:creationId xmlns:a16="http://schemas.microsoft.com/office/drawing/2014/main" id="{E46B74AE-33C1-458A-857D-2D5EF391D2BA}"/>
                  </a:ext>
                </a:extLst>
              </p:cNvPr>
              <p:cNvSpPr txBox="1"/>
              <p:nvPr/>
            </p:nvSpPr>
            <p:spPr>
              <a:xfrm>
                <a:off x="4662414" y="6052640"/>
                <a:ext cx="559810" cy="36153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14:m>
                  <m:oMath xmlns:m="http://schemas.openxmlformats.org/officeDocument/2006/math">
                    <m:r>
                      <a:rPr lang="en-US" altLang="ja-JP" b="0" i="1" dirty="0" smtClean="0">
                        <a:latin typeface="Cambria Math" panose="02040503050406030204" pitchFamily="18" charset="0"/>
                        <a:ea typeface="Cambria Math" panose="02040503050406030204" pitchFamily="18" charset="0"/>
                        <a:cs typeface="Arial" pitchFamily="2"/>
                      </a:rPr>
                      <m:t>(</m:t>
                    </m:r>
                    <m:r>
                      <a:rPr lang="en-US" altLang="ja-JP" i="1" dirty="0" smtClean="0">
                        <a:latin typeface="Cambria Math" panose="02040503050406030204" pitchFamily="18" charset="0"/>
                        <a:ea typeface="Cambria Math" panose="02040503050406030204" pitchFamily="18" charset="0"/>
                        <a:cs typeface="Arial" pitchFamily="2"/>
                      </a:rPr>
                      <m:t>%</m:t>
                    </m:r>
                  </m:oMath>
                </a14:m>
                <a:r>
                  <a:rPr lang="en-US" altLang="ja-JP" b="0" i="0" u="none" strike="noStrike" kern="1200" cap="none" dirty="0">
                    <a:ln>
                      <a:noFill/>
                    </a:ln>
                    <a:latin typeface="Liberation Sans" pitchFamily="18"/>
                    <a:ea typeface="ＭＳ Ｐゴシック" pitchFamily="2"/>
                    <a:cs typeface="Arial" pitchFamily="2"/>
                  </a:rPr>
                  <a:t>)</a:t>
                </a:r>
                <a:endParaRPr lang="ja-JP" b="0" i="0" u="none" strike="noStrike" kern="1200" cap="none" dirty="0">
                  <a:ln>
                    <a:noFill/>
                  </a:ln>
                  <a:latin typeface="Liberation Sans" pitchFamily="18"/>
                  <a:ea typeface="ＭＳ Ｐゴシック" pitchFamily="2"/>
                  <a:cs typeface="Arial" pitchFamily="2"/>
                </a:endParaRPr>
              </a:p>
            </p:txBody>
          </p:sp>
        </mc:Choice>
        <mc:Fallback xmlns="">
          <p:sp>
            <p:nvSpPr>
              <p:cNvPr id="90" name="テキスト ボックス 89">
                <a:extLst>
                  <a:ext uri="{FF2B5EF4-FFF2-40B4-BE49-F238E27FC236}">
                    <a16:creationId xmlns:a16="http://schemas.microsoft.com/office/drawing/2014/main" id="{E46B74AE-33C1-458A-857D-2D5EF391D2BA}"/>
                  </a:ext>
                </a:extLst>
              </p:cNvPr>
              <p:cNvSpPr txBox="1">
                <a:spLocks noRot="1" noChangeAspect="1" noMove="1" noResize="1" noEditPoints="1" noAdjustHandles="1" noChangeArrowheads="1" noChangeShapeType="1" noTextEdit="1"/>
              </p:cNvSpPr>
              <p:nvPr/>
            </p:nvSpPr>
            <p:spPr>
              <a:xfrm>
                <a:off x="4662414" y="6052640"/>
                <a:ext cx="559810" cy="361530"/>
              </a:xfrm>
              <a:prstGeom prst="rect">
                <a:avLst/>
              </a:prstGeom>
              <a:blipFill>
                <a:blip r:embed="rId13"/>
                <a:stretch>
                  <a:fillRect l="-3261" t="-5085" r="-7609" b="-23729"/>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1746249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26" name="CustomShape 2">
            <a:extLst>
              <a:ext uri="{FF2B5EF4-FFF2-40B4-BE49-F238E27FC236}">
                <a16:creationId xmlns:a16="http://schemas.microsoft.com/office/drawing/2014/main" id="{6B81F2FB-6740-441D-B3DE-51CC3562BB6F}"/>
              </a:ext>
            </a:extLst>
          </p:cNvPr>
          <p:cNvSpPr/>
          <p:nvPr/>
        </p:nvSpPr>
        <p:spPr>
          <a:xfrm>
            <a:off x="41256" y="37068"/>
            <a:ext cx="5420430"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軸変形を受ける両端固定梁</a:t>
            </a:r>
            <a:endParaRPr lang="en-US" sz="2800" spc="-1" dirty="0">
              <a:latin typeface="Arial"/>
            </a:endParaRPr>
          </a:p>
        </p:txBody>
      </p:sp>
      <p:sp>
        <p:nvSpPr>
          <p:cNvPr id="17" name="CustomShape 2">
            <a:extLst>
              <a:ext uri="{FF2B5EF4-FFF2-40B4-BE49-F238E27FC236}">
                <a16:creationId xmlns:a16="http://schemas.microsoft.com/office/drawing/2014/main" id="{6E87B7FA-2E6A-4BFC-A8FC-DA6C99179522}"/>
              </a:ext>
            </a:extLst>
          </p:cNvPr>
          <p:cNvSpPr/>
          <p:nvPr/>
        </p:nvSpPr>
        <p:spPr>
          <a:xfrm>
            <a:off x="8143103" y="37068"/>
            <a:ext cx="100089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6/12</a:t>
            </a:r>
          </a:p>
        </p:txBody>
      </p:sp>
      <p:pic>
        <p:nvPicPr>
          <p:cNvPr id="2" name="グラフィックス 1">
            <a:extLst>
              <a:ext uri="{FF2B5EF4-FFF2-40B4-BE49-F238E27FC236}">
                <a16:creationId xmlns:a16="http://schemas.microsoft.com/office/drawing/2014/main" id="{AABBA4E2-3387-4D40-B443-71C1258F5A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280" y="673623"/>
            <a:ext cx="3705225" cy="1314450"/>
          </a:xfrm>
          <a:prstGeom prst="rect">
            <a:avLst/>
          </a:prstGeom>
        </p:spPr>
      </p:pic>
      <p:sp>
        <p:nvSpPr>
          <p:cNvPr id="6" name="CustomShape 4">
            <a:extLst>
              <a:ext uri="{FF2B5EF4-FFF2-40B4-BE49-F238E27FC236}">
                <a16:creationId xmlns:a16="http://schemas.microsoft.com/office/drawing/2014/main" id="{F81796C9-F72A-4A88-8F2F-5169A2D63DA8}"/>
              </a:ext>
            </a:extLst>
          </p:cNvPr>
          <p:cNvSpPr/>
          <p:nvPr/>
        </p:nvSpPr>
        <p:spPr>
          <a:xfrm>
            <a:off x="4995864" y="992713"/>
            <a:ext cx="3994260"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の断面の面積ひずみ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59E1F824-04BA-47DD-BD38-7A1794812220}"/>
                  </a:ext>
                </a:extLst>
              </p:cNvPr>
              <p:cNvSpPr txBox="1"/>
              <p:nvPr/>
            </p:nvSpPr>
            <p:spPr>
              <a:xfrm>
                <a:off x="4277833" y="900225"/>
                <a:ext cx="76822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num>
                        <m:den>
                          <m:r>
                            <a:rPr kumimoji="1" lang="en-US" altLang="ja-JP" b="0" i="1" smtClean="0">
                              <a:latin typeface="Cambria Math" panose="02040503050406030204" pitchFamily="18" charset="0"/>
                            </a:rPr>
                            <m:t>𝑙</m:t>
                          </m:r>
                        </m:den>
                      </m:f>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3</m:t>
                          </m:r>
                        </m:num>
                        <m:den>
                          <m:r>
                            <a:rPr kumimoji="1" lang="en-US" altLang="ja-JP" b="0" i="1" smtClean="0">
                              <a:latin typeface="Cambria Math" panose="02040503050406030204" pitchFamily="18" charset="0"/>
                              <a:ea typeface="Cambria Math" panose="02040503050406030204" pitchFamily="18" charset="0"/>
                            </a:rPr>
                            <m:t>8</m:t>
                          </m:r>
                        </m:den>
                      </m:f>
                    </m:oMath>
                  </m:oMathPara>
                </a14:m>
                <a:endParaRPr kumimoji="1" lang="ja-JP" altLang="en-US" dirty="0"/>
              </a:p>
            </p:txBody>
          </p:sp>
        </mc:Choice>
        <mc:Fallback xmlns="">
          <p:sp>
            <p:nvSpPr>
              <p:cNvPr id="4" name="テキスト ボックス 3">
                <a:extLst>
                  <a:ext uri="{FF2B5EF4-FFF2-40B4-BE49-F238E27FC236}">
                    <a16:creationId xmlns:a16="http://schemas.microsoft.com/office/drawing/2014/main" id="{59E1F824-04BA-47DD-BD38-7A1794812220}"/>
                  </a:ext>
                </a:extLst>
              </p:cNvPr>
              <p:cNvSpPr txBox="1">
                <a:spLocks noRot="1" noChangeAspect="1" noMove="1" noResize="1" noEditPoints="1" noAdjustHandles="1" noChangeArrowheads="1" noChangeShapeType="1" noTextEdit="1"/>
              </p:cNvSpPr>
              <p:nvPr/>
            </p:nvSpPr>
            <p:spPr>
              <a:xfrm>
                <a:off x="4277833" y="900225"/>
                <a:ext cx="768223" cy="520399"/>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B3763BE-0EA5-4C18-BB6A-0DA0FEBBA0CE}"/>
                  </a:ext>
                </a:extLst>
              </p:cNvPr>
              <p:cNvSpPr txBox="1"/>
              <p:nvPr/>
            </p:nvSpPr>
            <p:spPr>
              <a:xfrm>
                <a:off x="7384728" y="932496"/>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10" name="テキスト ボックス 9">
                <a:extLst>
                  <a:ext uri="{FF2B5EF4-FFF2-40B4-BE49-F238E27FC236}">
                    <a16:creationId xmlns:a16="http://schemas.microsoft.com/office/drawing/2014/main" id="{EB3763BE-0EA5-4C18-BB6A-0DA0FEBBA0CE}"/>
                  </a:ext>
                </a:extLst>
              </p:cNvPr>
              <p:cNvSpPr txBox="1">
                <a:spLocks noRot="1" noChangeAspect="1" noMove="1" noResize="1" noEditPoints="1" noAdjustHandles="1" noChangeArrowheads="1" noChangeShapeType="1" noTextEdit="1"/>
              </p:cNvSpPr>
              <p:nvPr/>
            </p:nvSpPr>
            <p:spPr>
              <a:xfrm>
                <a:off x="7384728" y="932496"/>
                <a:ext cx="987835" cy="501356"/>
              </a:xfrm>
              <a:prstGeom prst="rect">
                <a:avLst/>
              </a:prstGeom>
              <a:blipFill>
                <a:blip r:embed="rId6"/>
                <a:stretch>
                  <a:fillRect/>
                </a:stretch>
              </a:blipFill>
            </p:spPr>
            <p:txBody>
              <a:bodyPr/>
              <a:lstStyle/>
              <a:p>
                <a:r>
                  <a:rPr lang="ja-JP" altLang="en-US">
                    <a:noFill/>
                  </a:rPr>
                  <a:t> </a:t>
                </a:r>
              </a:p>
            </p:txBody>
          </p:sp>
        </mc:Fallback>
      </mc:AlternateContent>
      <p:sp>
        <p:nvSpPr>
          <p:cNvPr id="11" name="CustomShape 4">
            <a:extLst>
              <a:ext uri="{FF2B5EF4-FFF2-40B4-BE49-F238E27FC236}">
                <a16:creationId xmlns:a16="http://schemas.microsoft.com/office/drawing/2014/main" id="{48388003-26CA-44D1-89C1-C2ED67C284E6}"/>
              </a:ext>
            </a:extLst>
          </p:cNvPr>
          <p:cNvSpPr/>
          <p:nvPr/>
        </p:nvSpPr>
        <p:spPr>
          <a:xfrm>
            <a:off x="3751182" y="4792659"/>
            <a:ext cx="963174"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本提案</a:t>
            </a:r>
            <a:endParaRPr lang="en-US" altLang="ja-JP" sz="2000" spc="-1" dirty="0">
              <a:latin typeface="Arial"/>
            </a:endParaRPr>
          </a:p>
        </p:txBody>
      </p:sp>
      <p:sp>
        <p:nvSpPr>
          <p:cNvPr id="12" name="CustomShape 4">
            <a:extLst>
              <a:ext uri="{FF2B5EF4-FFF2-40B4-BE49-F238E27FC236}">
                <a16:creationId xmlns:a16="http://schemas.microsoft.com/office/drawing/2014/main" id="{E6DF55C6-F603-450B-9B96-B39A67E85624}"/>
              </a:ext>
            </a:extLst>
          </p:cNvPr>
          <p:cNvSpPr/>
          <p:nvPr/>
        </p:nvSpPr>
        <p:spPr>
          <a:xfrm>
            <a:off x="6553498" y="4759601"/>
            <a:ext cx="1901893"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参照解</a:t>
            </a:r>
            <a:r>
              <a:rPr lang="en-US" altLang="ja-JP" sz="2000" spc="-1" dirty="0">
                <a:latin typeface="Arial"/>
              </a:rPr>
              <a:t>(</a:t>
            </a:r>
            <a:r>
              <a:rPr lang="ja-JP" altLang="en-US" sz="2000" spc="-1" dirty="0">
                <a:latin typeface="Arial"/>
              </a:rPr>
              <a:t>連続体</a:t>
            </a:r>
            <a:r>
              <a:rPr lang="en-US" altLang="ja-JP" sz="2000" spc="-1" dirty="0">
                <a:latin typeface="Arial"/>
              </a:rPr>
              <a:t>)</a:t>
            </a:r>
          </a:p>
        </p:txBody>
      </p:sp>
      <p:pic>
        <p:nvPicPr>
          <p:cNvPr id="13" name="図 12" descr="テキスト, 手紙&#10;&#10;自動的に生成された説明">
            <a:extLst>
              <a:ext uri="{FF2B5EF4-FFF2-40B4-BE49-F238E27FC236}">
                <a16:creationId xmlns:a16="http://schemas.microsoft.com/office/drawing/2014/main" id="{90A6F809-4E3B-426D-A67C-4E605FC2C68A}"/>
              </a:ext>
            </a:extLst>
          </p:cNvPr>
          <p:cNvPicPr>
            <a:picLocks noChangeAspect="1"/>
          </p:cNvPicPr>
          <p:nvPr/>
        </p:nvPicPr>
        <p:blipFill rotWithShape="1">
          <a:blip r:embed="rId7">
            <a:extLst>
              <a:ext uri="{28A0092B-C50C-407E-A947-70E740481C1C}">
                <a14:useLocalDpi xmlns:a14="http://schemas.microsoft.com/office/drawing/2010/main" val="0"/>
              </a:ext>
            </a:extLst>
          </a:blip>
          <a:srcRect l="17392" t="10149" r="78160" b="77746"/>
          <a:stretch/>
        </p:blipFill>
        <p:spPr>
          <a:xfrm>
            <a:off x="5544214" y="4179698"/>
            <a:ext cx="272903" cy="228557"/>
          </a:xfrm>
          <a:prstGeom prst="rect">
            <a:avLst/>
          </a:prstGeom>
        </p:spPr>
      </p:pic>
      <p:pic>
        <p:nvPicPr>
          <p:cNvPr id="14" name="図 13" descr="テキスト, 手紙&#10;&#10;自動的に生成された説明">
            <a:extLst>
              <a:ext uri="{FF2B5EF4-FFF2-40B4-BE49-F238E27FC236}">
                <a16:creationId xmlns:a16="http://schemas.microsoft.com/office/drawing/2014/main" id="{BED6A616-5A5C-4678-8567-027DF3A493EB}"/>
              </a:ext>
            </a:extLst>
          </p:cNvPr>
          <p:cNvPicPr>
            <a:picLocks noChangeAspect="1"/>
          </p:cNvPicPr>
          <p:nvPr/>
        </p:nvPicPr>
        <p:blipFill rotWithShape="1">
          <a:blip r:embed="rId7">
            <a:extLst>
              <a:ext uri="{28A0092B-C50C-407E-A947-70E740481C1C}">
                <a14:useLocalDpi xmlns:a14="http://schemas.microsoft.com/office/drawing/2010/main" val="0"/>
              </a:ext>
            </a:extLst>
          </a:blip>
          <a:srcRect l="23562" t="11269" r="72410" b="78046"/>
          <a:stretch/>
        </p:blipFill>
        <p:spPr>
          <a:xfrm>
            <a:off x="5910956" y="4547218"/>
            <a:ext cx="247134" cy="201747"/>
          </a:xfrm>
          <a:prstGeom prst="rect">
            <a:avLst/>
          </a:prstGeom>
        </p:spPr>
      </p:pic>
      <p:sp>
        <p:nvSpPr>
          <p:cNvPr id="15" name="直線コネクタ 14">
            <a:extLst>
              <a:ext uri="{FF2B5EF4-FFF2-40B4-BE49-F238E27FC236}">
                <a16:creationId xmlns:a16="http://schemas.microsoft.com/office/drawing/2014/main" id="{2E341AF8-EEC9-4CCD-8FC6-3D755A97C5F2}"/>
              </a:ext>
            </a:extLst>
          </p:cNvPr>
          <p:cNvSpPr/>
          <p:nvPr/>
        </p:nvSpPr>
        <p:spPr>
          <a:xfrm flipH="1">
            <a:off x="5792768" y="4324388"/>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6" name="直線コネクタ 15">
            <a:extLst>
              <a:ext uri="{FF2B5EF4-FFF2-40B4-BE49-F238E27FC236}">
                <a16:creationId xmlns:a16="http://schemas.microsoft.com/office/drawing/2014/main" id="{FB5EB5BE-8FE5-42FC-B80E-7DC670BF8D57}"/>
              </a:ext>
            </a:extLst>
          </p:cNvPr>
          <p:cNvSpPr/>
          <p:nvPr/>
        </p:nvSpPr>
        <p:spPr>
          <a:xfrm>
            <a:off x="5998414" y="4324388"/>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graphicFrame>
        <p:nvGraphicFramePr>
          <p:cNvPr id="18" name="表 3">
            <a:extLst>
              <a:ext uri="{FF2B5EF4-FFF2-40B4-BE49-F238E27FC236}">
                <a16:creationId xmlns:a16="http://schemas.microsoft.com/office/drawing/2014/main" id="{4A00D71F-58D9-457C-9C98-3F86591F1AB9}"/>
              </a:ext>
            </a:extLst>
          </p:cNvPr>
          <p:cNvGraphicFramePr>
            <a:graphicFrameLocks noGrp="1"/>
          </p:cNvGraphicFramePr>
          <p:nvPr>
            <p:extLst>
              <p:ext uri="{D42A27DB-BD31-4B8C-83A1-F6EECF244321}">
                <p14:modId xmlns:p14="http://schemas.microsoft.com/office/powerpoint/2010/main" val="2098122690"/>
              </p:ext>
            </p:extLst>
          </p:nvPr>
        </p:nvGraphicFramePr>
        <p:xfrm>
          <a:off x="4713766" y="5267858"/>
          <a:ext cx="4334556" cy="1045933"/>
        </p:xfrm>
        <a:graphic>
          <a:graphicData uri="http://schemas.openxmlformats.org/drawingml/2006/table">
            <a:tbl>
              <a:tblPr firstRow="1" bandRow="1">
                <a:tableStyleId>{073A0DAA-6AF3-43AB-8588-CEC1D06C72B9}</a:tableStyleId>
              </a:tblPr>
              <a:tblGrid>
                <a:gridCol w="1446633">
                  <a:extLst>
                    <a:ext uri="{9D8B030D-6E8A-4147-A177-3AD203B41FA5}">
                      <a16:colId xmlns:a16="http://schemas.microsoft.com/office/drawing/2014/main" val="1284567387"/>
                    </a:ext>
                  </a:extLst>
                </a:gridCol>
                <a:gridCol w="1494980">
                  <a:extLst>
                    <a:ext uri="{9D8B030D-6E8A-4147-A177-3AD203B41FA5}">
                      <a16:colId xmlns:a16="http://schemas.microsoft.com/office/drawing/2014/main" val="2287218276"/>
                    </a:ext>
                  </a:extLst>
                </a:gridCol>
                <a:gridCol w="1392943">
                  <a:extLst>
                    <a:ext uri="{9D8B030D-6E8A-4147-A177-3AD203B41FA5}">
                      <a16:colId xmlns:a16="http://schemas.microsoft.com/office/drawing/2014/main" val="1542558825"/>
                    </a:ext>
                  </a:extLst>
                </a:gridCol>
              </a:tblGrid>
              <a:tr h="385808">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01261"/>
                  </a:ext>
                </a:extLst>
              </a:tr>
              <a:tr h="660125">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101170"/>
                  </a:ext>
                </a:extLst>
              </a:tr>
            </a:tbl>
          </a:graphicData>
        </a:graphic>
      </p:graphicFrame>
      <p:sp>
        <p:nvSpPr>
          <p:cNvPr id="19" name="CustomShape 3">
            <a:extLst>
              <a:ext uri="{FF2B5EF4-FFF2-40B4-BE49-F238E27FC236}">
                <a16:creationId xmlns:a16="http://schemas.microsoft.com/office/drawing/2014/main" id="{BFD4E93C-C9F2-4DEC-8B80-36E5ABF74365}"/>
              </a:ext>
            </a:extLst>
          </p:cNvPr>
          <p:cNvSpPr/>
          <p:nvPr/>
        </p:nvSpPr>
        <p:spPr>
          <a:xfrm>
            <a:off x="6426762" y="5259322"/>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本手法</a:t>
            </a:r>
            <a:endParaRPr lang="en-US" sz="2000" b="0" strike="noStrike" spc="-1" dirty="0">
              <a:latin typeface="Arial"/>
            </a:endParaRPr>
          </a:p>
        </p:txBody>
      </p:sp>
      <p:sp>
        <p:nvSpPr>
          <p:cNvPr id="20" name="CustomShape 3">
            <a:extLst>
              <a:ext uri="{FF2B5EF4-FFF2-40B4-BE49-F238E27FC236}">
                <a16:creationId xmlns:a16="http://schemas.microsoft.com/office/drawing/2014/main" id="{845DB091-21A9-4479-B8B0-75A156F194AD}"/>
              </a:ext>
            </a:extLst>
          </p:cNvPr>
          <p:cNvSpPr/>
          <p:nvPr/>
        </p:nvSpPr>
        <p:spPr>
          <a:xfrm>
            <a:off x="7736537" y="5253123"/>
            <a:ext cx="1207167"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斉木・鄭</a:t>
            </a:r>
            <a:endParaRPr lang="en-US" sz="2000" b="0" strike="noStrike" spc="-1" dirty="0">
              <a:latin typeface="Arial"/>
            </a:endParaRPr>
          </a:p>
        </p:txBody>
      </p:sp>
      <p:sp>
        <p:nvSpPr>
          <p:cNvPr id="21" name="CustomShape 3">
            <a:extLst>
              <a:ext uri="{FF2B5EF4-FFF2-40B4-BE49-F238E27FC236}">
                <a16:creationId xmlns:a16="http://schemas.microsoft.com/office/drawing/2014/main" id="{F5AF519B-F20C-4C32-98F4-200517D9F668}"/>
              </a:ext>
            </a:extLst>
          </p:cNvPr>
          <p:cNvSpPr/>
          <p:nvPr/>
        </p:nvSpPr>
        <p:spPr>
          <a:xfrm>
            <a:off x="4861698" y="5806160"/>
            <a:ext cx="1389419"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ja-JP" altLang="en-US" sz="2000" b="0" strike="noStrike" spc="-1" dirty="0">
                <a:latin typeface="Arial"/>
              </a:rPr>
              <a:t>ノルム</a:t>
            </a:r>
            <a:r>
              <a:rPr lang="en-US" altLang="ja-JP" sz="2000" b="0" strike="noStrike" spc="-1" dirty="0">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E02040A-CCED-42F4-BC29-39E71149AA0C}"/>
                  </a:ext>
                </a:extLst>
              </p:cNvPr>
              <p:cNvSpPr txBox="1"/>
              <p:nvPr/>
            </p:nvSpPr>
            <p:spPr>
              <a:xfrm>
                <a:off x="4705033" y="5846113"/>
                <a:ext cx="3116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𝐿</m:t>
                          </m:r>
                        </m:e>
                        <m:sup>
                          <m:r>
                            <a:rPr kumimoji="1" lang="en-US" altLang="ja-JP" sz="2000" b="0" i="1" smtClean="0">
                              <a:latin typeface="Cambria Math" panose="02040503050406030204" pitchFamily="18" charset="0"/>
                            </a:rPr>
                            <m:t>2</m:t>
                          </m:r>
                        </m:sup>
                      </m:sSup>
                    </m:oMath>
                  </m:oMathPara>
                </a14:m>
                <a:endParaRPr kumimoji="1" lang="ja-JP" altLang="en-US" dirty="0"/>
              </a:p>
            </p:txBody>
          </p:sp>
        </mc:Choice>
        <mc:Fallback xmlns="">
          <p:sp>
            <p:nvSpPr>
              <p:cNvPr id="22" name="テキスト ボックス 21">
                <a:extLst>
                  <a:ext uri="{FF2B5EF4-FFF2-40B4-BE49-F238E27FC236}">
                    <a16:creationId xmlns:a16="http://schemas.microsoft.com/office/drawing/2014/main" id="{BE02040A-CCED-42F4-BC29-39E71149AA0C}"/>
                  </a:ext>
                </a:extLst>
              </p:cNvPr>
              <p:cNvSpPr txBox="1">
                <a:spLocks noRot="1" noChangeAspect="1" noMove="1" noResize="1" noEditPoints="1" noAdjustHandles="1" noChangeArrowheads="1" noChangeShapeType="1" noTextEdit="1"/>
              </p:cNvSpPr>
              <p:nvPr/>
            </p:nvSpPr>
            <p:spPr>
              <a:xfrm>
                <a:off x="4705033" y="5846113"/>
                <a:ext cx="311688" cy="307777"/>
              </a:xfrm>
              <a:prstGeom prst="rect">
                <a:avLst/>
              </a:prstGeom>
              <a:blipFill>
                <a:blip r:embed="rId8"/>
                <a:stretch>
                  <a:fillRect l="-17647" r="-5882" b="-1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7A1EE574-BE7B-4A82-A4AF-14BD660D2A07}"/>
                  </a:ext>
                </a:extLst>
              </p:cNvPr>
              <p:cNvSpPr txBox="1"/>
              <p:nvPr/>
            </p:nvSpPr>
            <p:spPr>
              <a:xfrm>
                <a:off x="7736537" y="5838542"/>
                <a:ext cx="125316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rPr>
                        <m:t>6</m:t>
                      </m:r>
                      <m:r>
                        <a:rPr kumimoji="1" lang="en-US" altLang="ja-JP" sz="2000" b="0" i="1" smtClean="0">
                          <a:latin typeface="Cambria Math" panose="02040503050406030204" pitchFamily="18" charset="0"/>
                        </a:rPr>
                        <m:t>.64</m:t>
                      </m:r>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latin typeface="Cambria Math" panose="02040503050406030204" pitchFamily="18" charset="0"/>
                              <a:ea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10</m:t>
                          </m:r>
                        </m:e>
                        <m:sup>
                          <m:r>
                            <a:rPr kumimoji="1" lang="en-US" altLang="ja-JP" sz="2000" b="0" i="1" smtClean="0">
                              <a:latin typeface="Cambria Math" panose="02040503050406030204" pitchFamily="18" charset="0"/>
                              <a:ea typeface="Cambria Math" panose="02040503050406030204" pitchFamily="18" charset="0"/>
                            </a:rPr>
                            <m:t>3</m:t>
                          </m:r>
                        </m:sup>
                      </m:sSup>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7A1EE574-BE7B-4A82-A4AF-14BD660D2A07}"/>
                  </a:ext>
                </a:extLst>
              </p:cNvPr>
              <p:cNvSpPr txBox="1">
                <a:spLocks noRot="1" noChangeAspect="1" noMove="1" noResize="1" noEditPoints="1" noAdjustHandles="1" noChangeArrowheads="1" noChangeShapeType="1" noTextEdit="1"/>
              </p:cNvSpPr>
              <p:nvPr/>
            </p:nvSpPr>
            <p:spPr>
              <a:xfrm>
                <a:off x="7736537" y="5838542"/>
                <a:ext cx="1253164" cy="307777"/>
              </a:xfrm>
              <a:prstGeom prst="rect">
                <a:avLst/>
              </a:prstGeom>
              <a:blipFill>
                <a:blip r:embed="rId9"/>
                <a:stretch>
                  <a:fillRect l="-3398" r="-971"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F565A78-A363-438B-A898-A55570D33005}"/>
                  </a:ext>
                </a:extLst>
              </p:cNvPr>
              <p:cNvSpPr txBox="1"/>
              <p:nvPr/>
            </p:nvSpPr>
            <p:spPr>
              <a:xfrm>
                <a:off x="6221614" y="5846113"/>
                <a:ext cx="138941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6.85</m:t>
                      </m:r>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latin typeface="Cambria Math" panose="02040503050406030204" pitchFamily="18" charset="0"/>
                              <a:ea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10</m:t>
                          </m:r>
                        </m:e>
                        <m:sup>
                          <m:r>
                            <a:rPr kumimoji="1" lang="en-US" altLang="ja-JP" sz="2000" b="0" i="1" smtClean="0">
                              <a:latin typeface="Cambria Math" panose="02040503050406030204" pitchFamily="18" charset="0"/>
                              <a:ea typeface="Cambria Math" panose="02040503050406030204" pitchFamily="18" charset="0"/>
                            </a:rPr>
                            <m:t>−1</m:t>
                          </m:r>
                        </m:sup>
                      </m:sSup>
                    </m:oMath>
                  </m:oMathPara>
                </a14:m>
                <a:endParaRPr kumimoji="1" lang="ja-JP" altLang="en-US" dirty="0"/>
              </a:p>
            </p:txBody>
          </p:sp>
        </mc:Choice>
        <mc:Fallback xmlns="">
          <p:sp>
            <p:nvSpPr>
              <p:cNvPr id="24" name="テキスト ボックス 23">
                <a:extLst>
                  <a:ext uri="{FF2B5EF4-FFF2-40B4-BE49-F238E27FC236}">
                    <a16:creationId xmlns:a16="http://schemas.microsoft.com/office/drawing/2014/main" id="{BF565A78-A363-438B-A898-A55570D33005}"/>
                  </a:ext>
                </a:extLst>
              </p:cNvPr>
              <p:cNvSpPr txBox="1">
                <a:spLocks noRot="1" noChangeAspect="1" noMove="1" noResize="1" noEditPoints="1" noAdjustHandles="1" noChangeArrowheads="1" noChangeShapeType="1" noTextEdit="1"/>
              </p:cNvSpPr>
              <p:nvPr/>
            </p:nvSpPr>
            <p:spPr>
              <a:xfrm>
                <a:off x="6221614" y="5846113"/>
                <a:ext cx="1389419" cy="307777"/>
              </a:xfrm>
              <a:prstGeom prst="rect">
                <a:avLst/>
              </a:prstGeom>
              <a:blipFill>
                <a:blip r:embed="rId10"/>
                <a:stretch>
                  <a:fillRect l="-3509" r="-877" b="-1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70F3675C-20E3-4C74-B0A5-18A98A21B313}"/>
                  </a:ext>
                </a:extLst>
              </p:cNvPr>
              <p:cNvSpPr txBox="1"/>
              <p:nvPr/>
            </p:nvSpPr>
            <p:spPr>
              <a:xfrm>
                <a:off x="551347" y="3178322"/>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28" name="テキスト ボックス 27">
                <a:extLst>
                  <a:ext uri="{FF2B5EF4-FFF2-40B4-BE49-F238E27FC236}">
                    <a16:creationId xmlns:a16="http://schemas.microsoft.com/office/drawing/2014/main" id="{70F3675C-20E3-4C74-B0A5-18A98A21B313}"/>
                  </a:ext>
                </a:extLst>
              </p:cNvPr>
              <p:cNvSpPr txBox="1">
                <a:spLocks noRot="1" noChangeAspect="1" noMove="1" noResize="1" noEditPoints="1" noAdjustHandles="1" noChangeArrowheads="1" noChangeShapeType="1" noTextEdit="1"/>
              </p:cNvSpPr>
              <p:nvPr/>
            </p:nvSpPr>
            <p:spPr>
              <a:xfrm>
                <a:off x="551347" y="3178322"/>
                <a:ext cx="987835" cy="501356"/>
              </a:xfrm>
              <a:prstGeom prst="rect">
                <a:avLst/>
              </a:prstGeom>
              <a:blipFill>
                <a:blip r:embed="rId11"/>
                <a:stretch>
                  <a:fillRect/>
                </a:stretch>
              </a:blipFill>
            </p:spPr>
            <p:txBody>
              <a:bodyPr/>
              <a:lstStyle/>
              <a:p>
                <a:r>
                  <a:rPr lang="ja-JP" altLang="en-US">
                    <a:noFill/>
                  </a:rPr>
                  <a:t> </a:t>
                </a:r>
              </a:p>
            </p:txBody>
          </p:sp>
        </mc:Fallback>
      </mc:AlternateContent>
      <p:pic>
        <p:nvPicPr>
          <p:cNvPr id="32" name="図 31" descr="テキスト&#10;&#10;自動的に生成された説明">
            <a:extLst>
              <a:ext uri="{FF2B5EF4-FFF2-40B4-BE49-F238E27FC236}">
                <a16:creationId xmlns:a16="http://schemas.microsoft.com/office/drawing/2014/main" id="{63234D95-FBA6-4BD7-81D0-CB0D204A5598}"/>
              </a:ext>
            </a:extLst>
          </p:cNvPr>
          <p:cNvPicPr>
            <a:picLocks noChangeAspect="1"/>
          </p:cNvPicPr>
          <p:nvPr/>
        </p:nvPicPr>
        <p:blipFill rotWithShape="1">
          <a:blip r:embed="rId12">
            <a:extLst>
              <a:ext uri="{28A0092B-C50C-407E-A947-70E740481C1C}">
                <a14:useLocalDpi xmlns:a14="http://schemas.microsoft.com/office/drawing/2010/main" val="0"/>
              </a:ext>
            </a:extLst>
          </a:blip>
          <a:srcRect l="21094"/>
          <a:stretch/>
        </p:blipFill>
        <p:spPr>
          <a:xfrm>
            <a:off x="964349" y="5430630"/>
            <a:ext cx="2428438" cy="1135606"/>
          </a:xfrm>
          <a:prstGeom prst="rect">
            <a:avLst/>
          </a:prstGeom>
        </p:spPr>
      </p:pic>
      <p:sp>
        <p:nvSpPr>
          <p:cNvPr id="33" name="楕円 32">
            <a:extLst>
              <a:ext uri="{FF2B5EF4-FFF2-40B4-BE49-F238E27FC236}">
                <a16:creationId xmlns:a16="http://schemas.microsoft.com/office/drawing/2014/main" id="{0ED721BE-AB35-4C26-B36D-B7C07D9D44E1}"/>
              </a:ext>
            </a:extLst>
          </p:cNvPr>
          <p:cNvSpPr/>
          <p:nvPr/>
        </p:nvSpPr>
        <p:spPr>
          <a:xfrm>
            <a:off x="1780607" y="5607684"/>
            <a:ext cx="304428" cy="4262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F9D2B986-EBC2-46C9-AA6A-AD7D260325A2}"/>
              </a:ext>
            </a:extLst>
          </p:cNvPr>
          <p:cNvCxnSpPr>
            <a:cxnSpLocks/>
            <a:stCxn id="33" idx="2"/>
          </p:cNvCxnSpPr>
          <p:nvPr/>
        </p:nvCxnSpPr>
        <p:spPr>
          <a:xfrm flipH="1" flipV="1">
            <a:off x="970263" y="5607684"/>
            <a:ext cx="810344" cy="21314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DB4A3F3-7EC4-4F90-AC50-5D1D4BC24387}"/>
              </a:ext>
            </a:extLst>
          </p:cNvPr>
          <p:cNvCxnSpPr>
            <a:cxnSpLocks/>
            <a:stCxn id="38" idx="6"/>
          </p:cNvCxnSpPr>
          <p:nvPr/>
        </p:nvCxnSpPr>
        <p:spPr>
          <a:xfrm flipV="1">
            <a:off x="2647733" y="5588369"/>
            <a:ext cx="999861" cy="2257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CustomShape 3">
            <a:extLst>
              <a:ext uri="{FF2B5EF4-FFF2-40B4-BE49-F238E27FC236}">
                <a16:creationId xmlns:a16="http://schemas.microsoft.com/office/drawing/2014/main" id="{30D4F13F-E236-41F1-8C20-27315FA9BA92}"/>
              </a:ext>
            </a:extLst>
          </p:cNvPr>
          <p:cNvSpPr/>
          <p:nvPr/>
        </p:nvSpPr>
        <p:spPr>
          <a:xfrm>
            <a:off x="3584664" y="5373630"/>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solidFill>
                  <a:schemeClr val="accent6">
                    <a:lumMod val="50000"/>
                  </a:schemeClr>
                </a:solidFill>
                <a:latin typeface="Arial"/>
              </a:rPr>
              <a:t>参照解</a:t>
            </a:r>
            <a:endParaRPr lang="en-US" sz="2000" b="0" strike="noStrike" spc="-1" dirty="0">
              <a:solidFill>
                <a:schemeClr val="accent6">
                  <a:lumMod val="50000"/>
                </a:schemeClr>
              </a:solidFill>
              <a:latin typeface="Arial"/>
            </a:endParaRPr>
          </a:p>
        </p:txBody>
      </p:sp>
      <p:sp>
        <p:nvSpPr>
          <p:cNvPr id="37" name="CustomShape 3">
            <a:extLst>
              <a:ext uri="{FF2B5EF4-FFF2-40B4-BE49-F238E27FC236}">
                <a16:creationId xmlns:a16="http://schemas.microsoft.com/office/drawing/2014/main" id="{51CBFB4D-9EE9-4484-87F6-7095AB008839}"/>
              </a:ext>
            </a:extLst>
          </p:cNvPr>
          <p:cNvSpPr/>
          <p:nvPr/>
        </p:nvSpPr>
        <p:spPr>
          <a:xfrm>
            <a:off x="118487" y="5385081"/>
            <a:ext cx="950814" cy="398655"/>
          </a:xfrm>
          <a:prstGeom prst="rect">
            <a:avLst/>
          </a:prstGeom>
          <a:noFill/>
          <a:ln w="1905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spc="-1" dirty="0">
                <a:solidFill>
                  <a:schemeClr val="accent6">
                    <a:lumMod val="50000"/>
                  </a:schemeClr>
                </a:solidFill>
                <a:latin typeface="Arial"/>
              </a:rPr>
              <a:t>各手法</a:t>
            </a:r>
            <a:endParaRPr lang="en-US" sz="2000" b="0" strike="noStrike" spc="-1" dirty="0">
              <a:solidFill>
                <a:schemeClr val="accent6">
                  <a:lumMod val="50000"/>
                </a:schemeClr>
              </a:solidFill>
              <a:latin typeface="Arial"/>
            </a:endParaRPr>
          </a:p>
        </p:txBody>
      </p:sp>
      <p:sp>
        <p:nvSpPr>
          <p:cNvPr id="38" name="楕円 37">
            <a:extLst>
              <a:ext uri="{FF2B5EF4-FFF2-40B4-BE49-F238E27FC236}">
                <a16:creationId xmlns:a16="http://schemas.microsoft.com/office/drawing/2014/main" id="{B3B096D1-9EB8-47EA-838A-F95BA64DDF68}"/>
              </a:ext>
            </a:extLst>
          </p:cNvPr>
          <p:cNvSpPr/>
          <p:nvPr/>
        </p:nvSpPr>
        <p:spPr>
          <a:xfrm>
            <a:off x="2339842" y="5601022"/>
            <a:ext cx="307891" cy="4262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id="{B0BC0A33-EE3D-40B0-B4CC-6C6DEAFD8EA3}"/>
              </a:ext>
            </a:extLst>
          </p:cNvPr>
          <p:cNvSpPr/>
          <p:nvPr/>
        </p:nvSpPr>
        <p:spPr>
          <a:xfrm>
            <a:off x="3153393" y="6209536"/>
            <a:ext cx="246482" cy="244638"/>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0" name="直線コネクタ 39">
            <a:extLst>
              <a:ext uri="{FF2B5EF4-FFF2-40B4-BE49-F238E27FC236}">
                <a16:creationId xmlns:a16="http://schemas.microsoft.com/office/drawing/2014/main" id="{9BA60BC9-CF22-4E48-8E76-CCF7F4AA7BBC}"/>
              </a:ext>
            </a:extLst>
          </p:cNvPr>
          <p:cNvCxnSpPr>
            <a:cxnSpLocks/>
            <a:stCxn id="39" idx="6"/>
          </p:cNvCxnSpPr>
          <p:nvPr/>
        </p:nvCxnSpPr>
        <p:spPr>
          <a:xfrm>
            <a:off x="3399875" y="6331855"/>
            <a:ext cx="605832" cy="131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 name="CustomShape 3">
            <a:extLst>
              <a:ext uri="{FF2B5EF4-FFF2-40B4-BE49-F238E27FC236}">
                <a16:creationId xmlns:a16="http://schemas.microsoft.com/office/drawing/2014/main" id="{576B433F-916A-4CAE-BBD1-4C651819DAF1}"/>
              </a:ext>
            </a:extLst>
          </p:cNvPr>
          <p:cNvSpPr/>
          <p:nvPr/>
        </p:nvSpPr>
        <p:spPr>
          <a:xfrm>
            <a:off x="3614229" y="6413173"/>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solidFill>
                  <a:schemeClr val="accent6">
                    <a:lumMod val="50000"/>
                  </a:schemeClr>
                </a:solidFill>
                <a:latin typeface="Arial"/>
              </a:rPr>
              <a:t>断面数</a:t>
            </a:r>
            <a:endParaRPr lang="en-US" sz="2000" b="0" strike="noStrike" spc="-1" dirty="0">
              <a:solidFill>
                <a:schemeClr val="accent6">
                  <a:lumMod val="50000"/>
                </a:schemeClr>
              </a:solidFill>
              <a:latin typeface="Arial"/>
            </a:endParaRPr>
          </a:p>
        </p:txBody>
      </p:sp>
      <mc:AlternateContent xmlns:mc="http://schemas.openxmlformats.org/markup-compatibility/2006" xmlns:a14="http://schemas.microsoft.com/office/drawing/2010/main">
        <mc:Choice Requires="a14">
          <p:sp>
            <p:nvSpPr>
              <p:cNvPr id="42" name="CustomShape 3">
                <a:extLst>
                  <a:ext uri="{FF2B5EF4-FFF2-40B4-BE49-F238E27FC236}">
                    <a16:creationId xmlns:a16="http://schemas.microsoft.com/office/drawing/2014/main" id="{83EA745F-FCC6-4EB3-9B9B-703BE5ECCB04}"/>
                  </a:ext>
                </a:extLst>
              </p:cNvPr>
              <p:cNvSpPr/>
              <p:nvPr/>
            </p:nvSpPr>
            <p:spPr>
              <a:xfrm>
                <a:off x="138665" y="4965108"/>
                <a:ext cx="2473539" cy="398655"/>
              </a:xfrm>
              <a:prstGeom prst="rect">
                <a:avLst/>
              </a:prstGeom>
              <a:noFill/>
              <a:ln w="19050">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相対差</a:t>
                </a:r>
                <a14:m>
                  <m:oMath xmlns:m="http://schemas.openxmlformats.org/officeDocument/2006/math">
                    <m:sSup>
                      <m:sSupPr>
                        <m:ctrlPr>
                          <a:rPr lang="en-US" altLang="ja-JP" sz="2000" b="0" i="1" strike="noStrike" spc="-1" smtClean="0">
                            <a:latin typeface="Cambria Math" panose="02040503050406030204" pitchFamily="18" charset="0"/>
                          </a:rPr>
                        </m:ctrlPr>
                      </m:sSupPr>
                      <m:e>
                        <m:r>
                          <a:rPr lang="en-US" altLang="ja-JP" sz="2000" b="0" i="1" strike="noStrike" spc="-1" smtClean="0">
                            <a:latin typeface="Cambria Math" panose="02040503050406030204" pitchFamily="18" charset="0"/>
                          </a:rPr>
                          <m:t>𝐿</m:t>
                        </m:r>
                      </m:e>
                      <m:sup>
                        <m:r>
                          <a:rPr lang="en-US" altLang="ja-JP" sz="2000" b="0" i="1" strike="noStrike" spc="-1" smtClean="0">
                            <a:latin typeface="Cambria Math" panose="02040503050406030204" pitchFamily="18" charset="0"/>
                          </a:rPr>
                          <m:t>2</m:t>
                        </m:r>
                      </m:sup>
                    </m:sSup>
                  </m:oMath>
                </a14:m>
                <a:r>
                  <a:rPr lang="ja-JP" altLang="en-US" sz="2000" b="0" strike="noStrike" spc="-1" dirty="0">
                    <a:latin typeface="Arial"/>
                  </a:rPr>
                  <a:t>ノルム定義</a:t>
                </a:r>
                <a:endParaRPr lang="en-US" sz="2000" b="0" strike="noStrike" spc="-1" dirty="0">
                  <a:latin typeface="Arial"/>
                </a:endParaRPr>
              </a:p>
            </p:txBody>
          </p:sp>
        </mc:Choice>
        <mc:Fallback xmlns="">
          <p:sp>
            <p:nvSpPr>
              <p:cNvPr id="42" name="CustomShape 3">
                <a:extLst>
                  <a:ext uri="{FF2B5EF4-FFF2-40B4-BE49-F238E27FC236}">
                    <a16:creationId xmlns:a16="http://schemas.microsoft.com/office/drawing/2014/main" id="{83EA745F-FCC6-4EB3-9B9B-703BE5ECCB04}"/>
                  </a:ext>
                </a:extLst>
              </p:cNvPr>
              <p:cNvSpPr>
                <a:spLocks noRot="1" noChangeAspect="1" noMove="1" noResize="1" noEditPoints="1" noAdjustHandles="1" noChangeArrowheads="1" noChangeShapeType="1" noTextEdit="1"/>
              </p:cNvSpPr>
              <p:nvPr/>
            </p:nvSpPr>
            <p:spPr>
              <a:xfrm>
                <a:off x="138665" y="4965108"/>
                <a:ext cx="2473539" cy="398655"/>
              </a:xfrm>
              <a:prstGeom prst="rect">
                <a:avLst/>
              </a:prstGeom>
              <a:blipFill>
                <a:blip r:embed="rId15"/>
                <a:stretch>
                  <a:fillRect l="-2445" t="-8696" r="-978" b="-18841"/>
                </a:stretch>
              </a:blipFill>
              <a:ln w="19050">
                <a:solidFill>
                  <a:schemeClr val="tx1"/>
                </a:solidFill>
              </a:ln>
            </p:spPr>
            <p:txBody>
              <a:bodyPr/>
              <a:lstStyle/>
              <a:p>
                <a:r>
                  <a:rPr lang="ja-JP" altLang="en-US">
                    <a:noFill/>
                  </a:rPr>
                  <a:t> </a:t>
                </a:r>
              </a:p>
            </p:txBody>
          </p:sp>
        </mc:Fallback>
      </mc:AlternateContent>
      <p:pic>
        <p:nvPicPr>
          <p:cNvPr id="52" name="図 51">
            <a:extLst>
              <a:ext uri="{FF2B5EF4-FFF2-40B4-BE49-F238E27FC236}">
                <a16:creationId xmlns:a16="http://schemas.microsoft.com/office/drawing/2014/main" id="{366EC86B-E106-4281-BC12-DBCB8FB7D056}"/>
              </a:ext>
            </a:extLst>
          </p:cNvPr>
          <p:cNvPicPr>
            <a:picLocks noChangeAspect="1"/>
          </p:cNvPicPr>
          <p:nvPr/>
        </p:nvPicPr>
        <p:blipFill>
          <a:blip r:embed="rId16">
            <a:lum/>
            <a:alphaModFix/>
          </a:blip>
          <a:srcRect/>
          <a:stretch>
            <a:fillRect/>
          </a:stretch>
        </p:blipFill>
        <p:spPr>
          <a:xfrm flipH="1">
            <a:off x="1910813" y="2183952"/>
            <a:ext cx="81843" cy="2520001"/>
          </a:xfrm>
          <a:prstGeom prst="rect">
            <a:avLst/>
          </a:prstGeom>
          <a:noFill/>
          <a:ln>
            <a:noFill/>
          </a:ln>
        </p:spPr>
      </p:pic>
      <p:sp>
        <p:nvSpPr>
          <p:cNvPr id="69" name="矢印: U ターン 68">
            <a:extLst>
              <a:ext uri="{FF2B5EF4-FFF2-40B4-BE49-F238E27FC236}">
                <a16:creationId xmlns:a16="http://schemas.microsoft.com/office/drawing/2014/main" id="{EB8DB13B-0B80-41DD-A6BF-7DCDB281AB49}"/>
              </a:ext>
            </a:extLst>
          </p:cNvPr>
          <p:cNvSpPr/>
          <p:nvPr/>
        </p:nvSpPr>
        <p:spPr>
          <a:xfrm rot="10800000">
            <a:off x="6826101" y="6173774"/>
            <a:ext cx="1629289" cy="280034"/>
          </a:xfrm>
          <a:prstGeom prst="utur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F80AA33E-CF31-4809-9486-F5577600EBC1}"/>
                  </a:ext>
                </a:extLst>
              </p:cNvPr>
              <p:cNvSpPr txBox="1"/>
              <p:nvPr/>
            </p:nvSpPr>
            <p:spPr>
              <a:xfrm>
                <a:off x="6784001" y="6500555"/>
                <a:ext cx="167834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2000" i="1" smtClean="0">
                          <a:solidFill>
                            <a:srgbClr val="FF0000"/>
                          </a:solidFill>
                          <a:latin typeface="Cambria Math" panose="02040503050406030204" pitchFamily="18" charset="0"/>
                        </a:rPr>
                        <m:t>およそ</m:t>
                      </m:r>
                      <m:r>
                        <a:rPr kumimoji="1" lang="en-US" altLang="ja-JP" sz="2000" b="0" i="1" smtClean="0">
                          <a:solidFill>
                            <a:srgbClr val="FF0000"/>
                          </a:solidFill>
                          <a:latin typeface="Cambria Math" panose="02040503050406030204" pitchFamily="18" charset="0"/>
                        </a:rPr>
                        <m:t>1/9700</m:t>
                      </m:r>
                    </m:oMath>
                  </m:oMathPara>
                </a14:m>
                <a:endParaRPr kumimoji="1" lang="ja-JP" altLang="en-US" dirty="0">
                  <a:solidFill>
                    <a:srgbClr val="FF0000"/>
                  </a:solidFill>
                </a:endParaRPr>
              </a:p>
            </p:txBody>
          </p:sp>
        </mc:Choice>
        <mc:Fallback xmlns="">
          <p:sp>
            <p:nvSpPr>
              <p:cNvPr id="70" name="テキスト ボックス 69">
                <a:extLst>
                  <a:ext uri="{FF2B5EF4-FFF2-40B4-BE49-F238E27FC236}">
                    <a16:creationId xmlns:a16="http://schemas.microsoft.com/office/drawing/2014/main" id="{F80AA33E-CF31-4809-9486-F5577600EBC1}"/>
                  </a:ext>
                </a:extLst>
              </p:cNvPr>
              <p:cNvSpPr txBox="1">
                <a:spLocks noRot="1" noChangeAspect="1" noMove="1" noResize="1" noEditPoints="1" noAdjustHandles="1" noChangeArrowheads="1" noChangeShapeType="1" noTextEdit="1"/>
              </p:cNvSpPr>
              <p:nvPr/>
            </p:nvSpPr>
            <p:spPr>
              <a:xfrm>
                <a:off x="6784001" y="6500555"/>
                <a:ext cx="1678345" cy="307777"/>
              </a:xfrm>
              <a:prstGeom prst="rect">
                <a:avLst/>
              </a:prstGeom>
              <a:blipFill>
                <a:blip r:embed="rId17"/>
                <a:stretch>
                  <a:fillRect l="-4727" t="-5882" r="-2909" b="-37255"/>
                </a:stretch>
              </a:blipFill>
            </p:spPr>
            <p:txBody>
              <a:bodyPr/>
              <a:lstStyle/>
              <a:p>
                <a:r>
                  <a:rPr lang="ja-JP" altLang="en-US">
                    <a:noFill/>
                  </a:rPr>
                  <a:t> </a:t>
                </a:r>
              </a:p>
            </p:txBody>
          </p:sp>
        </mc:Fallback>
      </mc:AlternateContent>
      <p:cxnSp>
        <p:nvCxnSpPr>
          <p:cNvPr id="71" name="直線コネクタ 70">
            <a:extLst>
              <a:ext uri="{FF2B5EF4-FFF2-40B4-BE49-F238E27FC236}">
                <a16:creationId xmlns:a16="http://schemas.microsoft.com/office/drawing/2014/main" id="{6D7E852E-B9EA-4B69-9C3A-5F4DC3DF608E}"/>
              </a:ext>
            </a:extLst>
          </p:cNvPr>
          <p:cNvCxnSpPr>
            <a:cxnSpLocks/>
          </p:cNvCxnSpPr>
          <p:nvPr/>
        </p:nvCxnSpPr>
        <p:spPr>
          <a:xfrm>
            <a:off x="927077" y="1020339"/>
            <a:ext cx="0" cy="3639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descr="持つ, 男 が含まれている画像&#10;&#10;自動的に生成された説明">
            <a:extLst>
              <a:ext uri="{FF2B5EF4-FFF2-40B4-BE49-F238E27FC236}">
                <a16:creationId xmlns:a16="http://schemas.microsoft.com/office/drawing/2014/main" id="{7D704175-76B9-44BF-A416-388B72B640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4469" y="1792397"/>
            <a:ext cx="2990688" cy="2990688"/>
          </a:xfrm>
          <a:prstGeom prst="rect">
            <a:avLst/>
          </a:prstGeom>
        </p:spPr>
      </p:pic>
      <p:pic>
        <p:nvPicPr>
          <p:cNvPr id="43" name="図 42" descr="持つ, 男, 記号 が含まれている画像&#10;&#10;自動的に生成された説明">
            <a:extLst>
              <a:ext uri="{FF2B5EF4-FFF2-40B4-BE49-F238E27FC236}">
                <a16:creationId xmlns:a16="http://schemas.microsoft.com/office/drawing/2014/main" id="{E663D035-9E66-4458-A1A3-3CCA2338EE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04639" y="1790701"/>
            <a:ext cx="2990688" cy="2990688"/>
          </a:xfrm>
          <a:prstGeom prst="rect">
            <a:avLst/>
          </a:prstGeom>
        </p:spPr>
      </p:pic>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A37022F6-2B5F-4E97-B32F-76AC40953B9D}"/>
                  </a:ext>
                </a:extLst>
              </p:cNvPr>
              <p:cNvSpPr txBox="1"/>
              <p:nvPr/>
            </p:nvSpPr>
            <p:spPr>
              <a:xfrm>
                <a:off x="1652282" y="3679678"/>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48" name="テキスト ボックス 47">
                <a:extLst>
                  <a:ext uri="{FF2B5EF4-FFF2-40B4-BE49-F238E27FC236}">
                    <a16:creationId xmlns:a16="http://schemas.microsoft.com/office/drawing/2014/main" id="{A37022F6-2B5F-4E97-B32F-76AC40953B9D}"/>
                  </a:ext>
                </a:extLst>
              </p:cNvPr>
              <p:cNvSpPr txBox="1">
                <a:spLocks noRot="1" noChangeAspect="1" noMove="1" noResize="1" noEditPoints="1" noAdjustHandles="1" noChangeArrowheads="1" noChangeShapeType="1" noTextEdit="1"/>
              </p:cNvSpPr>
              <p:nvPr/>
            </p:nvSpPr>
            <p:spPr>
              <a:xfrm>
                <a:off x="1652282" y="3679678"/>
                <a:ext cx="192360" cy="276999"/>
              </a:xfrm>
              <a:prstGeom prst="rect">
                <a:avLst/>
              </a:prstGeom>
              <a:blipFill>
                <a:blip r:embed="rId20"/>
                <a:stretch>
                  <a:fillRect l="-25000" r="-25000"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61C2E07B-CEA6-4769-AC9B-183B8FC43B04}"/>
                  </a:ext>
                </a:extLst>
              </p:cNvPr>
              <p:cNvSpPr txBox="1"/>
              <p:nvPr/>
            </p:nvSpPr>
            <p:spPr>
              <a:xfrm>
                <a:off x="1632190" y="2100805"/>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49" name="テキスト ボックス 48">
                <a:extLst>
                  <a:ext uri="{FF2B5EF4-FFF2-40B4-BE49-F238E27FC236}">
                    <a16:creationId xmlns:a16="http://schemas.microsoft.com/office/drawing/2014/main" id="{61C2E07B-CEA6-4769-AC9B-183B8FC43B04}"/>
                  </a:ext>
                </a:extLst>
              </p:cNvPr>
              <p:cNvSpPr txBox="1">
                <a:spLocks noRot="1" noChangeAspect="1" noMove="1" noResize="1" noEditPoints="1" noAdjustHandles="1" noChangeArrowheads="1" noChangeShapeType="1" noTextEdit="1"/>
              </p:cNvSpPr>
              <p:nvPr/>
            </p:nvSpPr>
            <p:spPr>
              <a:xfrm>
                <a:off x="1632190" y="2100805"/>
                <a:ext cx="237244" cy="276999"/>
              </a:xfrm>
              <a:prstGeom prst="rect">
                <a:avLst/>
              </a:prstGeom>
              <a:blipFill>
                <a:blip r:embed="rId21"/>
                <a:stretch>
                  <a:fillRect l="-20513" r="-15385"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4EB401DA-DB0E-47B0-A002-B22D2991CCC9}"/>
                  </a:ext>
                </a:extLst>
              </p:cNvPr>
              <p:cNvSpPr txBox="1"/>
              <p:nvPr/>
            </p:nvSpPr>
            <p:spPr>
              <a:xfrm>
                <a:off x="1629840" y="4515660"/>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50" name="テキスト ボックス 49">
                <a:extLst>
                  <a:ext uri="{FF2B5EF4-FFF2-40B4-BE49-F238E27FC236}">
                    <a16:creationId xmlns:a16="http://schemas.microsoft.com/office/drawing/2014/main" id="{4EB401DA-DB0E-47B0-A002-B22D2991CCC9}"/>
                  </a:ext>
                </a:extLst>
              </p:cNvPr>
              <p:cNvSpPr txBox="1">
                <a:spLocks noRot="1" noChangeAspect="1" noMove="1" noResize="1" noEditPoints="1" noAdjustHandles="1" noChangeArrowheads="1" noChangeShapeType="1" noTextEdit="1"/>
              </p:cNvSpPr>
              <p:nvPr/>
            </p:nvSpPr>
            <p:spPr>
              <a:xfrm>
                <a:off x="1629840" y="4515660"/>
                <a:ext cx="237244" cy="276999"/>
              </a:xfrm>
              <a:prstGeom prst="rect">
                <a:avLst/>
              </a:prstGeom>
              <a:blipFill>
                <a:blip r:embed="rId22"/>
                <a:stretch>
                  <a:fillRect l="-2564" r="-256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3681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17" name="CustomShape 2">
            <a:extLst>
              <a:ext uri="{FF2B5EF4-FFF2-40B4-BE49-F238E27FC236}">
                <a16:creationId xmlns:a16="http://schemas.microsoft.com/office/drawing/2014/main" id="{6E87B7FA-2E6A-4BFC-A8FC-DA6C99179522}"/>
              </a:ext>
            </a:extLst>
          </p:cNvPr>
          <p:cNvSpPr/>
          <p:nvPr/>
        </p:nvSpPr>
        <p:spPr>
          <a:xfrm>
            <a:off x="8143103" y="37068"/>
            <a:ext cx="100089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7/12</a:t>
            </a:r>
          </a:p>
        </p:txBody>
      </p:sp>
      <p:sp>
        <p:nvSpPr>
          <p:cNvPr id="11" name="CustomShape 4">
            <a:extLst>
              <a:ext uri="{FF2B5EF4-FFF2-40B4-BE49-F238E27FC236}">
                <a16:creationId xmlns:a16="http://schemas.microsoft.com/office/drawing/2014/main" id="{48388003-26CA-44D1-89C1-C2ED67C284E6}"/>
              </a:ext>
            </a:extLst>
          </p:cNvPr>
          <p:cNvSpPr/>
          <p:nvPr/>
        </p:nvSpPr>
        <p:spPr>
          <a:xfrm>
            <a:off x="3751182" y="4792659"/>
            <a:ext cx="963174"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本提案</a:t>
            </a:r>
            <a:endParaRPr lang="en-US" altLang="ja-JP" sz="2000" spc="-1" dirty="0">
              <a:latin typeface="Arial"/>
            </a:endParaRPr>
          </a:p>
        </p:txBody>
      </p:sp>
      <p:sp>
        <p:nvSpPr>
          <p:cNvPr id="12" name="CustomShape 4">
            <a:extLst>
              <a:ext uri="{FF2B5EF4-FFF2-40B4-BE49-F238E27FC236}">
                <a16:creationId xmlns:a16="http://schemas.microsoft.com/office/drawing/2014/main" id="{E6DF55C6-F603-450B-9B96-B39A67E85624}"/>
              </a:ext>
            </a:extLst>
          </p:cNvPr>
          <p:cNvSpPr/>
          <p:nvPr/>
        </p:nvSpPr>
        <p:spPr>
          <a:xfrm>
            <a:off x="6553498" y="4759601"/>
            <a:ext cx="1901893"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参照解</a:t>
            </a:r>
            <a:r>
              <a:rPr lang="en-US" altLang="ja-JP" sz="2000" spc="-1" dirty="0">
                <a:latin typeface="Arial"/>
              </a:rPr>
              <a:t>(</a:t>
            </a:r>
            <a:r>
              <a:rPr lang="ja-JP" altLang="en-US" sz="2000" spc="-1" dirty="0">
                <a:latin typeface="Arial"/>
              </a:rPr>
              <a:t>連続体</a:t>
            </a:r>
            <a:r>
              <a:rPr lang="en-US" altLang="ja-JP" sz="2000" spc="-1" dirty="0">
                <a:latin typeface="Arial"/>
              </a:rPr>
              <a:t>)</a:t>
            </a:r>
          </a:p>
        </p:txBody>
      </p:sp>
      <p:pic>
        <p:nvPicPr>
          <p:cNvPr id="13" name="図 12" descr="テキスト, 手紙&#10;&#10;自動的に生成された説明">
            <a:extLst>
              <a:ext uri="{FF2B5EF4-FFF2-40B4-BE49-F238E27FC236}">
                <a16:creationId xmlns:a16="http://schemas.microsoft.com/office/drawing/2014/main" id="{90A6F809-4E3B-426D-A67C-4E605FC2C68A}"/>
              </a:ext>
            </a:extLst>
          </p:cNvPr>
          <p:cNvPicPr>
            <a:picLocks noChangeAspect="1"/>
          </p:cNvPicPr>
          <p:nvPr/>
        </p:nvPicPr>
        <p:blipFill rotWithShape="1">
          <a:blip r:embed="rId3">
            <a:extLst>
              <a:ext uri="{28A0092B-C50C-407E-A947-70E740481C1C}">
                <a14:useLocalDpi xmlns:a14="http://schemas.microsoft.com/office/drawing/2010/main" val="0"/>
              </a:ext>
            </a:extLst>
          </a:blip>
          <a:srcRect l="17392" t="10149" r="78160" b="77746"/>
          <a:stretch/>
        </p:blipFill>
        <p:spPr>
          <a:xfrm>
            <a:off x="5544214" y="4179698"/>
            <a:ext cx="272903" cy="228557"/>
          </a:xfrm>
          <a:prstGeom prst="rect">
            <a:avLst/>
          </a:prstGeom>
        </p:spPr>
      </p:pic>
      <p:pic>
        <p:nvPicPr>
          <p:cNvPr id="14" name="図 13" descr="テキスト, 手紙&#10;&#10;自動的に生成された説明">
            <a:extLst>
              <a:ext uri="{FF2B5EF4-FFF2-40B4-BE49-F238E27FC236}">
                <a16:creationId xmlns:a16="http://schemas.microsoft.com/office/drawing/2014/main" id="{BED6A616-5A5C-4678-8567-027DF3A493EB}"/>
              </a:ext>
            </a:extLst>
          </p:cNvPr>
          <p:cNvPicPr>
            <a:picLocks noChangeAspect="1"/>
          </p:cNvPicPr>
          <p:nvPr/>
        </p:nvPicPr>
        <p:blipFill rotWithShape="1">
          <a:blip r:embed="rId3">
            <a:extLst>
              <a:ext uri="{28A0092B-C50C-407E-A947-70E740481C1C}">
                <a14:useLocalDpi xmlns:a14="http://schemas.microsoft.com/office/drawing/2010/main" val="0"/>
              </a:ext>
            </a:extLst>
          </a:blip>
          <a:srcRect l="23562" t="11269" r="72410" b="78046"/>
          <a:stretch/>
        </p:blipFill>
        <p:spPr>
          <a:xfrm>
            <a:off x="5910956" y="4547218"/>
            <a:ext cx="247134" cy="201747"/>
          </a:xfrm>
          <a:prstGeom prst="rect">
            <a:avLst/>
          </a:prstGeom>
        </p:spPr>
      </p:pic>
      <p:sp>
        <p:nvSpPr>
          <p:cNvPr id="15" name="直線コネクタ 14">
            <a:extLst>
              <a:ext uri="{FF2B5EF4-FFF2-40B4-BE49-F238E27FC236}">
                <a16:creationId xmlns:a16="http://schemas.microsoft.com/office/drawing/2014/main" id="{2E341AF8-EEC9-4CCD-8FC6-3D755A97C5F2}"/>
              </a:ext>
            </a:extLst>
          </p:cNvPr>
          <p:cNvSpPr/>
          <p:nvPr/>
        </p:nvSpPr>
        <p:spPr>
          <a:xfrm flipH="1">
            <a:off x="5792768" y="4324388"/>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6" name="直線コネクタ 15">
            <a:extLst>
              <a:ext uri="{FF2B5EF4-FFF2-40B4-BE49-F238E27FC236}">
                <a16:creationId xmlns:a16="http://schemas.microsoft.com/office/drawing/2014/main" id="{FB5EB5BE-8FE5-42FC-B80E-7DC670BF8D57}"/>
              </a:ext>
            </a:extLst>
          </p:cNvPr>
          <p:cNvSpPr/>
          <p:nvPr/>
        </p:nvSpPr>
        <p:spPr>
          <a:xfrm>
            <a:off x="5998414" y="4324388"/>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graphicFrame>
        <p:nvGraphicFramePr>
          <p:cNvPr id="18" name="表 3">
            <a:extLst>
              <a:ext uri="{FF2B5EF4-FFF2-40B4-BE49-F238E27FC236}">
                <a16:creationId xmlns:a16="http://schemas.microsoft.com/office/drawing/2014/main" id="{4A00D71F-58D9-457C-9C98-3F86591F1AB9}"/>
              </a:ext>
            </a:extLst>
          </p:cNvPr>
          <p:cNvGraphicFramePr>
            <a:graphicFrameLocks noGrp="1"/>
          </p:cNvGraphicFramePr>
          <p:nvPr/>
        </p:nvGraphicFramePr>
        <p:xfrm>
          <a:off x="4713766" y="5267858"/>
          <a:ext cx="4334556" cy="1045933"/>
        </p:xfrm>
        <a:graphic>
          <a:graphicData uri="http://schemas.openxmlformats.org/drawingml/2006/table">
            <a:tbl>
              <a:tblPr firstRow="1" bandRow="1">
                <a:tableStyleId>{073A0DAA-6AF3-43AB-8588-CEC1D06C72B9}</a:tableStyleId>
              </a:tblPr>
              <a:tblGrid>
                <a:gridCol w="1446633">
                  <a:extLst>
                    <a:ext uri="{9D8B030D-6E8A-4147-A177-3AD203B41FA5}">
                      <a16:colId xmlns:a16="http://schemas.microsoft.com/office/drawing/2014/main" val="1284567387"/>
                    </a:ext>
                  </a:extLst>
                </a:gridCol>
                <a:gridCol w="1494980">
                  <a:extLst>
                    <a:ext uri="{9D8B030D-6E8A-4147-A177-3AD203B41FA5}">
                      <a16:colId xmlns:a16="http://schemas.microsoft.com/office/drawing/2014/main" val="2287218276"/>
                    </a:ext>
                  </a:extLst>
                </a:gridCol>
                <a:gridCol w="1392943">
                  <a:extLst>
                    <a:ext uri="{9D8B030D-6E8A-4147-A177-3AD203B41FA5}">
                      <a16:colId xmlns:a16="http://schemas.microsoft.com/office/drawing/2014/main" val="1542558825"/>
                    </a:ext>
                  </a:extLst>
                </a:gridCol>
              </a:tblGrid>
              <a:tr h="385808">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01261"/>
                  </a:ext>
                </a:extLst>
              </a:tr>
              <a:tr h="660125">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101170"/>
                  </a:ext>
                </a:extLst>
              </a:tr>
            </a:tbl>
          </a:graphicData>
        </a:graphic>
      </p:graphicFrame>
      <p:sp>
        <p:nvSpPr>
          <p:cNvPr id="19" name="CustomShape 3">
            <a:extLst>
              <a:ext uri="{FF2B5EF4-FFF2-40B4-BE49-F238E27FC236}">
                <a16:creationId xmlns:a16="http://schemas.microsoft.com/office/drawing/2014/main" id="{BFD4E93C-C9F2-4DEC-8B80-36E5ABF74365}"/>
              </a:ext>
            </a:extLst>
          </p:cNvPr>
          <p:cNvSpPr/>
          <p:nvPr/>
        </p:nvSpPr>
        <p:spPr>
          <a:xfrm>
            <a:off x="6426762" y="5259322"/>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本手法</a:t>
            </a:r>
            <a:endParaRPr lang="en-US" sz="2000" b="0" strike="noStrike" spc="-1" dirty="0">
              <a:latin typeface="Arial"/>
            </a:endParaRPr>
          </a:p>
        </p:txBody>
      </p:sp>
      <p:sp>
        <p:nvSpPr>
          <p:cNvPr id="20" name="CustomShape 3">
            <a:extLst>
              <a:ext uri="{FF2B5EF4-FFF2-40B4-BE49-F238E27FC236}">
                <a16:creationId xmlns:a16="http://schemas.microsoft.com/office/drawing/2014/main" id="{845DB091-21A9-4479-B8B0-75A156F194AD}"/>
              </a:ext>
            </a:extLst>
          </p:cNvPr>
          <p:cNvSpPr/>
          <p:nvPr/>
        </p:nvSpPr>
        <p:spPr>
          <a:xfrm>
            <a:off x="7736537" y="5253123"/>
            <a:ext cx="1207167"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斉木・鄭</a:t>
            </a:r>
            <a:endParaRPr lang="en-US" sz="2000" b="0" strike="noStrike" spc="-1" dirty="0">
              <a:latin typeface="Arial"/>
            </a:endParaRPr>
          </a:p>
        </p:txBody>
      </p:sp>
      <p:sp>
        <p:nvSpPr>
          <p:cNvPr id="21" name="CustomShape 3">
            <a:extLst>
              <a:ext uri="{FF2B5EF4-FFF2-40B4-BE49-F238E27FC236}">
                <a16:creationId xmlns:a16="http://schemas.microsoft.com/office/drawing/2014/main" id="{F5AF519B-F20C-4C32-98F4-200517D9F668}"/>
              </a:ext>
            </a:extLst>
          </p:cNvPr>
          <p:cNvSpPr/>
          <p:nvPr/>
        </p:nvSpPr>
        <p:spPr>
          <a:xfrm>
            <a:off x="4861698" y="5806160"/>
            <a:ext cx="1389419"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ja-JP" altLang="en-US" sz="2000" b="0" strike="noStrike" spc="-1" dirty="0">
                <a:latin typeface="Arial"/>
              </a:rPr>
              <a:t>ノルム</a:t>
            </a:r>
            <a:r>
              <a:rPr lang="en-US" altLang="ja-JP" sz="2000" b="0" strike="noStrike" spc="-1" dirty="0">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E02040A-CCED-42F4-BC29-39E71149AA0C}"/>
                  </a:ext>
                </a:extLst>
              </p:cNvPr>
              <p:cNvSpPr txBox="1"/>
              <p:nvPr/>
            </p:nvSpPr>
            <p:spPr>
              <a:xfrm>
                <a:off x="4705033" y="5846113"/>
                <a:ext cx="3116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𝐿</m:t>
                          </m:r>
                        </m:e>
                        <m:sup>
                          <m:r>
                            <a:rPr kumimoji="1" lang="en-US" altLang="ja-JP" sz="2000" b="0" i="1" smtClean="0">
                              <a:latin typeface="Cambria Math" panose="02040503050406030204" pitchFamily="18" charset="0"/>
                            </a:rPr>
                            <m:t>2</m:t>
                          </m:r>
                        </m:sup>
                      </m:sSup>
                    </m:oMath>
                  </m:oMathPara>
                </a14:m>
                <a:endParaRPr kumimoji="1" lang="ja-JP" altLang="en-US" dirty="0"/>
              </a:p>
            </p:txBody>
          </p:sp>
        </mc:Choice>
        <mc:Fallback xmlns="">
          <p:sp>
            <p:nvSpPr>
              <p:cNvPr id="22" name="テキスト ボックス 21">
                <a:extLst>
                  <a:ext uri="{FF2B5EF4-FFF2-40B4-BE49-F238E27FC236}">
                    <a16:creationId xmlns:a16="http://schemas.microsoft.com/office/drawing/2014/main" id="{BE02040A-CCED-42F4-BC29-39E71149AA0C}"/>
                  </a:ext>
                </a:extLst>
              </p:cNvPr>
              <p:cNvSpPr txBox="1">
                <a:spLocks noRot="1" noChangeAspect="1" noMove="1" noResize="1" noEditPoints="1" noAdjustHandles="1" noChangeArrowheads="1" noChangeShapeType="1" noTextEdit="1"/>
              </p:cNvSpPr>
              <p:nvPr/>
            </p:nvSpPr>
            <p:spPr>
              <a:xfrm>
                <a:off x="4705033" y="5846113"/>
                <a:ext cx="311688" cy="307777"/>
              </a:xfrm>
              <a:prstGeom prst="rect">
                <a:avLst/>
              </a:prstGeom>
              <a:blipFill>
                <a:blip r:embed="rId4"/>
                <a:stretch>
                  <a:fillRect l="-17647" r="-5882" b="-12000"/>
                </a:stretch>
              </a:blipFill>
            </p:spPr>
            <p:txBody>
              <a:bodyPr/>
              <a:lstStyle/>
              <a:p>
                <a:r>
                  <a:rPr lang="ja-JP" altLang="en-US">
                    <a:noFill/>
                  </a:rPr>
                  <a:t> </a:t>
                </a:r>
              </a:p>
            </p:txBody>
          </p:sp>
        </mc:Fallback>
      </mc:AlternateContent>
      <p:pic>
        <p:nvPicPr>
          <p:cNvPr id="32" name="図 31" descr="テキスト&#10;&#10;自動的に生成された説明">
            <a:extLst>
              <a:ext uri="{FF2B5EF4-FFF2-40B4-BE49-F238E27FC236}">
                <a16:creationId xmlns:a16="http://schemas.microsoft.com/office/drawing/2014/main" id="{63234D95-FBA6-4BD7-81D0-CB0D204A5598}"/>
              </a:ext>
            </a:extLst>
          </p:cNvPr>
          <p:cNvPicPr>
            <a:picLocks noChangeAspect="1"/>
          </p:cNvPicPr>
          <p:nvPr/>
        </p:nvPicPr>
        <p:blipFill rotWithShape="1">
          <a:blip r:embed="rId5">
            <a:extLst>
              <a:ext uri="{28A0092B-C50C-407E-A947-70E740481C1C}">
                <a14:useLocalDpi xmlns:a14="http://schemas.microsoft.com/office/drawing/2010/main" val="0"/>
              </a:ext>
            </a:extLst>
          </a:blip>
          <a:srcRect l="21094"/>
          <a:stretch/>
        </p:blipFill>
        <p:spPr>
          <a:xfrm>
            <a:off x="964349" y="5430630"/>
            <a:ext cx="2428438" cy="1135606"/>
          </a:xfrm>
          <a:prstGeom prst="rect">
            <a:avLst/>
          </a:prstGeom>
        </p:spPr>
      </p:pic>
      <p:sp>
        <p:nvSpPr>
          <p:cNvPr id="33" name="楕円 32">
            <a:extLst>
              <a:ext uri="{FF2B5EF4-FFF2-40B4-BE49-F238E27FC236}">
                <a16:creationId xmlns:a16="http://schemas.microsoft.com/office/drawing/2014/main" id="{0ED721BE-AB35-4C26-B36D-B7C07D9D44E1}"/>
              </a:ext>
            </a:extLst>
          </p:cNvPr>
          <p:cNvSpPr/>
          <p:nvPr/>
        </p:nvSpPr>
        <p:spPr>
          <a:xfrm>
            <a:off x="1780607" y="5607684"/>
            <a:ext cx="304428" cy="4262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F9D2B986-EBC2-46C9-AA6A-AD7D260325A2}"/>
              </a:ext>
            </a:extLst>
          </p:cNvPr>
          <p:cNvCxnSpPr>
            <a:cxnSpLocks/>
            <a:stCxn id="33" idx="2"/>
          </p:cNvCxnSpPr>
          <p:nvPr/>
        </p:nvCxnSpPr>
        <p:spPr>
          <a:xfrm flipH="1" flipV="1">
            <a:off x="970263" y="5607684"/>
            <a:ext cx="810344" cy="21314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DB4A3F3-7EC4-4F90-AC50-5D1D4BC24387}"/>
              </a:ext>
            </a:extLst>
          </p:cNvPr>
          <p:cNvCxnSpPr>
            <a:cxnSpLocks/>
            <a:stCxn id="38" idx="6"/>
          </p:cNvCxnSpPr>
          <p:nvPr/>
        </p:nvCxnSpPr>
        <p:spPr>
          <a:xfrm flipV="1">
            <a:off x="2647733" y="5588369"/>
            <a:ext cx="999861" cy="2257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CustomShape 3">
            <a:extLst>
              <a:ext uri="{FF2B5EF4-FFF2-40B4-BE49-F238E27FC236}">
                <a16:creationId xmlns:a16="http://schemas.microsoft.com/office/drawing/2014/main" id="{30D4F13F-E236-41F1-8C20-27315FA9BA92}"/>
              </a:ext>
            </a:extLst>
          </p:cNvPr>
          <p:cNvSpPr/>
          <p:nvPr/>
        </p:nvSpPr>
        <p:spPr>
          <a:xfrm>
            <a:off x="3584664" y="5373630"/>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solidFill>
                  <a:schemeClr val="accent6">
                    <a:lumMod val="50000"/>
                  </a:schemeClr>
                </a:solidFill>
                <a:latin typeface="Arial"/>
              </a:rPr>
              <a:t>参照解</a:t>
            </a:r>
            <a:endParaRPr lang="en-US" sz="2000" b="0" strike="noStrike" spc="-1" dirty="0">
              <a:solidFill>
                <a:schemeClr val="accent6">
                  <a:lumMod val="50000"/>
                </a:schemeClr>
              </a:solidFill>
              <a:latin typeface="Arial"/>
            </a:endParaRPr>
          </a:p>
        </p:txBody>
      </p:sp>
      <p:sp>
        <p:nvSpPr>
          <p:cNvPr id="37" name="CustomShape 3">
            <a:extLst>
              <a:ext uri="{FF2B5EF4-FFF2-40B4-BE49-F238E27FC236}">
                <a16:creationId xmlns:a16="http://schemas.microsoft.com/office/drawing/2014/main" id="{51CBFB4D-9EE9-4484-87F6-7095AB008839}"/>
              </a:ext>
            </a:extLst>
          </p:cNvPr>
          <p:cNvSpPr/>
          <p:nvPr/>
        </p:nvSpPr>
        <p:spPr>
          <a:xfrm>
            <a:off x="118487" y="5385081"/>
            <a:ext cx="950814" cy="398655"/>
          </a:xfrm>
          <a:prstGeom prst="rect">
            <a:avLst/>
          </a:prstGeom>
          <a:noFill/>
          <a:ln w="1905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spc="-1" dirty="0">
                <a:solidFill>
                  <a:schemeClr val="accent6">
                    <a:lumMod val="50000"/>
                  </a:schemeClr>
                </a:solidFill>
                <a:latin typeface="Arial"/>
              </a:rPr>
              <a:t>各手法</a:t>
            </a:r>
            <a:endParaRPr lang="en-US" sz="2000" b="0" strike="noStrike" spc="-1" dirty="0">
              <a:solidFill>
                <a:schemeClr val="accent6">
                  <a:lumMod val="50000"/>
                </a:schemeClr>
              </a:solidFill>
              <a:latin typeface="Arial"/>
            </a:endParaRPr>
          </a:p>
        </p:txBody>
      </p:sp>
      <p:sp>
        <p:nvSpPr>
          <p:cNvPr id="38" name="楕円 37">
            <a:extLst>
              <a:ext uri="{FF2B5EF4-FFF2-40B4-BE49-F238E27FC236}">
                <a16:creationId xmlns:a16="http://schemas.microsoft.com/office/drawing/2014/main" id="{B3B096D1-9EB8-47EA-838A-F95BA64DDF68}"/>
              </a:ext>
            </a:extLst>
          </p:cNvPr>
          <p:cNvSpPr/>
          <p:nvPr/>
        </p:nvSpPr>
        <p:spPr>
          <a:xfrm>
            <a:off x="2339842" y="5601022"/>
            <a:ext cx="307891" cy="4262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id="{B0BC0A33-EE3D-40B0-B4CC-6C6DEAFD8EA3}"/>
              </a:ext>
            </a:extLst>
          </p:cNvPr>
          <p:cNvSpPr/>
          <p:nvPr/>
        </p:nvSpPr>
        <p:spPr>
          <a:xfrm>
            <a:off x="3153393" y="6209536"/>
            <a:ext cx="246482" cy="244638"/>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0" name="直線コネクタ 39">
            <a:extLst>
              <a:ext uri="{FF2B5EF4-FFF2-40B4-BE49-F238E27FC236}">
                <a16:creationId xmlns:a16="http://schemas.microsoft.com/office/drawing/2014/main" id="{9BA60BC9-CF22-4E48-8E76-CCF7F4AA7BBC}"/>
              </a:ext>
            </a:extLst>
          </p:cNvPr>
          <p:cNvCxnSpPr>
            <a:cxnSpLocks/>
            <a:stCxn id="39" idx="6"/>
          </p:cNvCxnSpPr>
          <p:nvPr/>
        </p:nvCxnSpPr>
        <p:spPr>
          <a:xfrm>
            <a:off x="3399875" y="6331855"/>
            <a:ext cx="605832" cy="131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 name="CustomShape 3">
            <a:extLst>
              <a:ext uri="{FF2B5EF4-FFF2-40B4-BE49-F238E27FC236}">
                <a16:creationId xmlns:a16="http://schemas.microsoft.com/office/drawing/2014/main" id="{576B433F-916A-4CAE-BBD1-4C651819DAF1}"/>
              </a:ext>
            </a:extLst>
          </p:cNvPr>
          <p:cNvSpPr/>
          <p:nvPr/>
        </p:nvSpPr>
        <p:spPr>
          <a:xfrm>
            <a:off x="3614229" y="6413173"/>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solidFill>
                  <a:schemeClr val="accent6">
                    <a:lumMod val="50000"/>
                  </a:schemeClr>
                </a:solidFill>
                <a:latin typeface="Arial"/>
              </a:rPr>
              <a:t>断面数</a:t>
            </a:r>
            <a:endParaRPr lang="en-US" sz="2000" b="0" strike="noStrike" spc="-1" dirty="0">
              <a:solidFill>
                <a:schemeClr val="accent6">
                  <a:lumMod val="50000"/>
                </a:schemeClr>
              </a:solidFill>
              <a:latin typeface="Arial"/>
            </a:endParaRPr>
          </a:p>
        </p:txBody>
      </p:sp>
      <mc:AlternateContent xmlns:mc="http://schemas.openxmlformats.org/markup-compatibility/2006" xmlns:a14="http://schemas.microsoft.com/office/drawing/2010/main">
        <mc:Choice Requires="a14">
          <p:sp>
            <p:nvSpPr>
              <p:cNvPr id="42" name="CustomShape 3">
                <a:extLst>
                  <a:ext uri="{FF2B5EF4-FFF2-40B4-BE49-F238E27FC236}">
                    <a16:creationId xmlns:a16="http://schemas.microsoft.com/office/drawing/2014/main" id="{83EA745F-FCC6-4EB3-9B9B-703BE5ECCB04}"/>
                  </a:ext>
                </a:extLst>
              </p:cNvPr>
              <p:cNvSpPr/>
              <p:nvPr/>
            </p:nvSpPr>
            <p:spPr>
              <a:xfrm>
                <a:off x="138665" y="4965108"/>
                <a:ext cx="2473539" cy="398655"/>
              </a:xfrm>
              <a:prstGeom prst="rect">
                <a:avLst/>
              </a:prstGeom>
              <a:noFill/>
              <a:ln w="19050">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相対差</a:t>
                </a:r>
                <a14:m>
                  <m:oMath xmlns:m="http://schemas.openxmlformats.org/officeDocument/2006/math">
                    <m:sSup>
                      <m:sSupPr>
                        <m:ctrlPr>
                          <a:rPr lang="en-US" altLang="ja-JP" sz="2000" b="0" i="1" strike="noStrike" spc="-1" smtClean="0">
                            <a:latin typeface="Cambria Math" panose="02040503050406030204" pitchFamily="18" charset="0"/>
                          </a:rPr>
                        </m:ctrlPr>
                      </m:sSupPr>
                      <m:e>
                        <m:r>
                          <a:rPr lang="en-US" altLang="ja-JP" sz="2000" b="0" i="1" strike="noStrike" spc="-1" smtClean="0">
                            <a:latin typeface="Cambria Math" panose="02040503050406030204" pitchFamily="18" charset="0"/>
                          </a:rPr>
                          <m:t>𝐿</m:t>
                        </m:r>
                      </m:e>
                      <m:sup>
                        <m:r>
                          <a:rPr lang="en-US" altLang="ja-JP" sz="2000" b="0" i="1" strike="noStrike" spc="-1" smtClean="0">
                            <a:latin typeface="Cambria Math" panose="02040503050406030204" pitchFamily="18" charset="0"/>
                          </a:rPr>
                          <m:t>2</m:t>
                        </m:r>
                      </m:sup>
                    </m:sSup>
                  </m:oMath>
                </a14:m>
                <a:r>
                  <a:rPr lang="ja-JP" altLang="en-US" sz="2000" b="0" strike="noStrike" spc="-1" dirty="0">
                    <a:latin typeface="Arial"/>
                  </a:rPr>
                  <a:t>ノルム定義</a:t>
                </a:r>
                <a:endParaRPr lang="en-US" sz="2000" b="0" strike="noStrike" spc="-1" dirty="0">
                  <a:latin typeface="Arial"/>
                </a:endParaRPr>
              </a:p>
            </p:txBody>
          </p:sp>
        </mc:Choice>
        <mc:Fallback xmlns="">
          <p:sp>
            <p:nvSpPr>
              <p:cNvPr id="42" name="CustomShape 3">
                <a:extLst>
                  <a:ext uri="{FF2B5EF4-FFF2-40B4-BE49-F238E27FC236}">
                    <a16:creationId xmlns:a16="http://schemas.microsoft.com/office/drawing/2014/main" id="{83EA745F-FCC6-4EB3-9B9B-703BE5ECCB04}"/>
                  </a:ext>
                </a:extLst>
              </p:cNvPr>
              <p:cNvSpPr>
                <a:spLocks noRot="1" noChangeAspect="1" noMove="1" noResize="1" noEditPoints="1" noAdjustHandles="1" noChangeArrowheads="1" noChangeShapeType="1" noTextEdit="1"/>
              </p:cNvSpPr>
              <p:nvPr/>
            </p:nvSpPr>
            <p:spPr>
              <a:xfrm>
                <a:off x="138665" y="4965108"/>
                <a:ext cx="2473539" cy="398655"/>
              </a:xfrm>
              <a:prstGeom prst="rect">
                <a:avLst/>
              </a:prstGeom>
              <a:blipFill>
                <a:blip r:embed="rId9"/>
                <a:stretch>
                  <a:fillRect l="-2445" t="-8696" r="-978" b="-18841"/>
                </a:stretch>
              </a:blipFill>
              <a:ln w="19050">
                <a:solidFill>
                  <a:schemeClr val="tx1"/>
                </a:solidFill>
              </a:ln>
            </p:spPr>
            <p:txBody>
              <a:bodyPr/>
              <a:lstStyle/>
              <a:p>
                <a:r>
                  <a:rPr lang="ja-JP" altLang="en-US">
                    <a:noFill/>
                  </a:rPr>
                  <a:t> </a:t>
                </a:r>
              </a:p>
            </p:txBody>
          </p:sp>
        </mc:Fallback>
      </mc:AlternateContent>
      <p:sp>
        <p:nvSpPr>
          <p:cNvPr id="69" name="矢印: U ターン 68">
            <a:extLst>
              <a:ext uri="{FF2B5EF4-FFF2-40B4-BE49-F238E27FC236}">
                <a16:creationId xmlns:a16="http://schemas.microsoft.com/office/drawing/2014/main" id="{EB8DB13B-0B80-41DD-A6BF-7DCDB281AB49}"/>
              </a:ext>
            </a:extLst>
          </p:cNvPr>
          <p:cNvSpPr/>
          <p:nvPr/>
        </p:nvSpPr>
        <p:spPr>
          <a:xfrm rot="10800000">
            <a:off x="6826101" y="6173774"/>
            <a:ext cx="1629289" cy="280034"/>
          </a:xfrm>
          <a:prstGeom prst="utur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F80AA33E-CF31-4809-9486-F5577600EBC1}"/>
                  </a:ext>
                </a:extLst>
              </p:cNvPr>
              <p:cNvSpPr txBox="1"/>
              <p:nvPr/>
            </p:nvSpPr>
            <p:spPr>
              <a:xfrm>
                <a:off x="6847788" y="6500555"/>
                <a:ext cx="167834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2000" i="1" smtClean="0">
                          <a:solidFill>
                            <a:srgbClr val="FF0000"/>
                          </a:solidFill>
                          <a:latin typeface="Cambria Math" panose="02040503050406030204" pitchFamily="18" charset="0"/>
                        </a:rPr>
                        <m:t>およそ</m:t>
                      </m:r>
                      <m:r>
                        <a:rPr kumimoji="1" lang="en-US" altLang="ja-JP" sz="2000" b="0" i="1" smtClean="0">
                          <a:solidFill>
                            <a:srgbClr val="FF0000"/>
                          </a:solidFill>
                          <a:latin typeface="Cambria Math" panose="02040503050406030204" pitchFamily="18" charset="0"/>
                        </a:rPr>
                        <m:t>1/4000</m:t>
                      </m:r>
                    </m:oMath>
                  </m:oMathPara>
                </a14:m>
                <a:endParaRPr kumimoji="1" lang="ja-JP" altLang="en-US" dirty="0">
                  <a:solidFill>
                    <a:srgbClr val="FF0000"/>
                  </a:solidFill>
                </a:endParaRPr>
              </a:p>
            </p:txBody>
          </p:sp>
        </mc:Choice>
        <mc:Fallback xmlns="">
          <p:sp>
            <p:nvSpPr>
              <p:cNvPr id="70" name="テキスト ボックス 69">
                <a:extLst>
                  <a:ext uri="{FF2B5EF4-FFF2-40B4-BE49-F238E27FC236}">
                    <a16:creationId xmlns:a16="http://schemas.microsoft.com/office/drawing/2014/main" id="{F80AA33E-CF31-4809-9486-F5577600EBC1}"/>
                  </a:ext>
                </a:extLst>
              </p:cNvPr>
              <p:cNvSpPr txBox="1">
                <a:spLocks noRot="1" noChangeAspect="1" noMove="1" noResize="1" noEditPoints="1" noAdjustHandles="1" noChangeArrowheads="1" noChangeShapeType="1" noTextEdit="1"/>
              </p:cNvSpPr>
              <p:nvPr/>
            </p:nvSpPr>
            <p:spPr>
              <a:xfrm>
                <a:off x="6847788" y="6500555"/>
                <a:ext cx="1678345" cy="307777"/>
              </a:xfrm>
              <a:prstGeom prst="rect">
                <a:avLst/>
              </a:prstGeom>
              <a:blipFill>
                <a:blip r:embed="rId10"/>
                <a:stretch>
                  <a:fillRect l="-4348" t="-5882" r="-2899" b="-37255"/>
                </a:stretch>
              </a:blipFill>
            </p:spPr>
            <p:txBody>
              <a:bodyPr/>
              <a:lstStyle/>
              <a:p>
                <a:r>
                  <a:rPr lang="ja-JP" altLang="en-US">
                    <a:noFill/>
                  </a:rPr>
                  <a:t> </a:t>
                </a:r>
              </a:p>
            </p:txBody>
          </p:sp>
        </mc:Fallback>
      </mc:AlternateContent>
      <p:sp>
        <p:nvSpPr>
          <p:cNvPr id="43" name="CustomShape 2">
            <a:extLst>
              <a:ext uri="{FF2B5EF4-FFF2-40B4-BE49-F238E27FC236}">
                <a16:creationId xmlns:a16="http://schemas.microsoft.com/office/drawing/2014/main" id="{9B637F0B-85D5-460B-89C0-6C2C2BEBE8CA}"/>
              </a:ext>
            </a:extLst>
          </p:cNvPr>
          <p:cNvSpPr/>
          <p:nvPr/>
        </p:nvSpPr>
        <p:spPr>
          <a:xfrm>
            <a:off x="41256" y="37068"/>
            <a:ext cx="6488984"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曲げとせん断を受ける両端固定梁</a:t>
            </a:r>
            <a:endParaRPr lang="en-US" sz="2800" spc="-1" dirty="0">
              <a:latin typeface="Arial"/>
            </a:endParaRPr>
          </a:p>
        </p:txBody>
      </p:sp>
      <p:pic>
        <p:nvPicPr>
          <p:cNvPr id="44" name="グラフィックス 43">
            <a:extLst>
              <a:ext uri="{FF2B5EF4-FFF2-40B4-BE49-F238E27FC236}">
                <a16:creationId xmlns:a16="http://schemas.microsoft.com/office/drawing/2014/main" id="{0BBACCEA-3908-412F-9BFD-86110C1205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572" y="595430"/>
            <a:ext cx="3695700" cy="1371600"/>
          </a:xfrm>
          <a:prstGeom prst="rect">
            <a:avLst/>
          </a:prstGeom>
        </p:spPr>
      </p:pic>
      <p:cxnSp>
        <p:nvCxnSpPr>
          <p:cNvPr id="51" name="直線コネクタ 50">
            <a:extLst>
              <a:ext uri="{FF2B5EF4-FFF2-40B4-BE49-F238E27FC236}">
                <a16:creationId xmlns:a16="http://schemas.microsoft.com/office/drawing/2014/main" id="{0ACA2546-7CE2-4F52-82E3-52FFE8A7E6F5}"/>
              </a:ext>
            </a:extLst>
          </p:cNvPr>
          <p:cNvCxnSpPr/>
          <p:nvPr/>
        </p:nvCxnSpPr>
        <p:spPr>
          <a:xfrm>
            <a:off x="919213" y="1072726"/>
            <a:ext cx="0" cy="1911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CustomShape 4">
            <a:extLst>
              <a:ext uri="{FF2B5EF4-FFF2-40B4-BE49-F238E27FC236}">
                <a16:creationId xmlns:a16="http://schemas.microsoft.com/office/drawing/2014/main" id="{66999B13-EF43-4EDB-8098-BC1CD087597F}"/>
              </a:ext>
            </a:extLst>
          </p:cNvPr>
          <p:cNvSpPr/>
          <p:nvPr/>
        </p:nvSpPr>
        <p:spPr>
          <a:xfrm>
            <a:off x="4995864" y="992713"/>
            <a:ext cx="3994260"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の断面の面積ひずみ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5B75590F-674B-4C75-AD1F-6AD3E74F191B}"/>
                  </a:ext>
                </a:extLst>
              </p:cNvPr>
              <p:cNvSpPr txBox="1"/>
              <p:nvPr/>
            </p:nvSpPr>
            <p:spPr>
              <a:xfrm>
                <a:off x="4277833" y="900225"/>
                <a:ext cx="76822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num>
                        <m:den>
                          <m:r>
                            <a:rPr kumimoji="1" lang="en-US" altLang="ja-JP" b="0" i="1" smtClean="0">
                              <a:latin typeface="Cambria Math" panose="02040503050406030204" pitchFamily="18" charset="0"/>
                            </a:rPr>
                            <m:t>𝑙</m:t>
                          </m:r>
                        </m:den>
                      </m:f>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3</m:t>
                          </m:r>
                        </m:num>
                        <m:den>
                          <m:r>
                            <a:rPr kumimoji="1" lang="en-US" altLang="ja-JP" b="0" i="1" smtClean="0">
                              <a:latin typeface="Cambria Math" panose="02040503050406030204" pitchFamily="18" charset="0"/>
                              <a:ea typeface="Cambria Math" panose="02040503050406030204" pitchFamily="18" charset="0"/>
                            </a:rPr>
                            <m:t>8</m:t>
                          </m:r>
                        </m:den>
                      </m:f>
                    </m:oMath>
                  </m:oMathPara>
                </a14:m>
                <a:endParaRPr kumimoji="1" lang="ja-JP" altLang="en-US" dirty="0"/>
              </a:p>
            </p:txBody>
          </p:sp>
        </mc:Choice>
        <mc:Fallback xmlns="">
          <p:sp>
            <p:nvSpPr>
              <p:cNvPr id="53" name="テキスト ボックス 52">
                <a:extLst>
                  <a:ext uri="{FF2B5EF4-FFF2-40B4-BE49-F238E27FC236}">
                    <a16:creationId xmlns:a16="http://schemas.microsoft.com/office/drawing/2014/main" id="{5B75590F-674B-4C75-AD1F-6AD3E74F191B}"/>
                  </a:ext>
                </a:extLst>
              </p:cNvPr>
              <p:cNvSpPr txBox="1">
                <a:spLocks noRot="1" noChangeAspect="1" noMove="1" noResize="1" noEditPoints="1" noAdjustHandles="1" noChangeArrowheads="1" noChangeShapeType="1" noTextEdit="1"/>
              </p:cNvSpPr>
              <p:nvPr/>
            </p:nvSpPr>
            <p:spPr>
              <a:xfrm>
                <a:off x="4277833" y="900225"/>
                <a:ext cx="768223" cy="520399"/>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48D2C191-AA17-4214-AC8B-3128B76CDFE5}"/>
                  </a:ext>
                </a:extLst>
              </p:cNvPr>
              <p:cNvSpPr txBox="1"/>
              <p:nvPr/>
            </p:nvSpPr>
            <p:spPr>
              <a:xfrm>
                <a:off x="7384728" y="932496"/>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54" name="テキスト ボックス 53">
                <a:extLst>
                  <a:ext uri="{FF2B5EF4-FFF2-40B4-BE49-F238E27FC236}">
                    <a16:creationId xmlns:a16="http://schemas.microsoft.com/office/drawing/2014/main" id="{48D2C191-AA17-4214-AC8B-3128B76CDFE5}"/>
                  </a:ext>
                </a:extLst>
              </p:cNvPr>
              <p:cNvSpPr txBox="1">
                <a:spLocks noRot="1" noChangeAspect="1" noMove="1" noResize="1" noEditPoints="1" noAdjustHandles="1" noChangeArrowheads="1" noChangeShapeType="1" noTextEdit="1"/>
              </p:cNvSpPr>
              <p:nvPr/>
            </p:nvSpPr>
            <p:spPr>
              <a:xfrm>
                <a:off x="7384728" y="932496"/>
                <a:ext cx="987835" cy="501356"/>
              </a:xfrm>
              <a:prstGeom prst="rect">
                <a:avLst/>
              </a:prstGeom>
              <a:blipFill>
                <a:blip r:embed="rId14"/>
                <a:stretch>
                  <a:fillRect/>
                </a:stretch>
              </a:blipFill>
            </p:spPr>
            <p:txBody>
              <a:bodyPr/>
              <a:lstStyle/>
              <a:p>
                <a:r>
                  <a:rPr lang="ja-JP" altLang="en-US">
                    <a:noFill/>
                  </a:rPr>
                  <a:t> </a:t>
                </a:r>
              </a:p>
            </p:txBody>
          </p:sp>
        </mc:Fallback>
      </mc:AlternateContent>
      <p:pic>
        <p:nvPicPr>
          <p:cNvPr id="3" name="図 2" descr="図形&#10;&#10;自動的に生成された説明">
            <a:extLst>
              <a:ext uri="{FF2B5EF4-FFF2-40B4-BE49-F238E27FC236}">
                <a16:creationId xmlns:a16="http://schemas.microsoft.com/office/drawing/2014/main" id="{D88DAFA7-9C3E-41DA-B6B2-C28D2E5D8C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2292" y="1889431"/>
            <a:ext cx="2953101" cy="2953101"/>
          </a:xfrm>
          <a:prstGeom prst="rect">
            <a:avLst/>
          </a:prstGeom>
        </p:spPr>
      </p:pic>
      <p:pic>
        <p:nvPicPr>
          <p:cNvPr id="5" name="図 4" descr="図形&#10;&#10;自動的に生成された説明">
            <a:extLst>
              <a:ext uri="{FF2B5EF4-FFF2-40B4-BE49-F238E27FC236}">
                <a16:creationId xmlns:a16="http://schemas.microsoft.com/office/drawing/2014/main" id="{EA17EF73-C55D-43E2-B6B3-2BBE3FFFEDD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18313" y="1889431"/>
            <a:ext cx="2953101" cy="2953101"/>
          </a:xfrm>
          <a:prstGeom prst="rect">
            <a:avLst/>
          </a:prstGeom>
        </p:spPr>
      </p:pic>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BA935094-57F5-4008-B583-BDAE6974DF0F}"/>
                  </a:ext>
                </a:extLst>
              </p:cNvPr>
              <p:cNvSpPr txBox="1"/>
              <p:nvPr/>
            </p:nvSpPr>
            <p:spPr>
              <a:xfrm>
                <a:off x="551347" y="3178322"/>
                <a:ext cx="987835" cy="501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22</m:t>
                              </m:r>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r>
                                <a:rPr kumimoji="1" lang="en-US" altLang="ja-JP" b="0" i="1" smtClean="0">
                                  <a:latin typeface="Cambria Math" panose="02040503050406030204" pitchFamily="18" charset="0"/>
                                </a:rPr>
                                <m:t>33</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55" name="テキスト ボックス 54">
                <a:extLst>
                  <a:ext uri="{FF2B5EF4-FFF2-40B4-BE49-F238E27FC236}">
                    <a16:creationId xmlns:a16="http://schemas.microsoft.com/office/drawing/2014/main" id="{BA935094-57F5-4008-B583-BDAE6974DF0F}"/>
                  </a:ext>
                </a:extLst>
              </p:cNvPr>
              <p:cNvSpPr txBox="1">
                <a:spLocks noRot="1" noChangeAspect="1" noMove="1" noResize="1" noEditPoints="1" noAdjustHandles="1" noChangeArrowheads="1" noChangeShapeType="1" noTextEdit="1"/>
              </p:cNvSpPr>
              <p:nvPr/>
            </p:nvSpPr>
            <p:spPr>
              <a:xfrm>
                <a:off x="551347" y="3178322"/>
                <a:ext cx="987835" cy="501356"/>
              </a:xfrm>
              <a:prstGeom prst="rect">
                <a:avLst/>
              </a:prstGeom>
              <a:blipFill>
                <a:blip r:embed="rId17"/>
                <a:stretch>
                  <a:fillRect/>
                </a:stretch>
              </a:blipFill>
            </p:spPr>
            <p:txBody>
              <a:bodyPr/>
              <a:lstStyle/>
              <a:p>
                <a:r>
                  <a:rPr lang="ja-JP" altLang="en-US">
                    <a:noFill/>
                  </a:rPr>
                  <a:t> </a:t>
                </a:r>
              </a:p>
            </p:txBody>
          </p:sp>
        </mc:Fallback>
      </mc:AlternateContent>
      <p:pic>
        <p:nvPicPr>
          <p:cNvPr id="56" name="図 55">
            <a:extLst>
              <a:ext uri="{FF2B5EF4-FFF2-40B4-BE49-F238E27FC236}">
                <a16:creationId xmlns:a16="http://schemas.microsoft.com/office/drawing/2014/main" id="{68540257-05AA-41B4-A345-39BDFD0C88BC}"/>
              </a:ext>
            </a:extLst>
          </p:cNvPr>
          <p:cNvPicPr>
            <a:picLocks noChangeAspect="1"/>
          </p:cNvPicPr>
          <p:nvPr/>
        </p:nvPicPr>
        <p:blipFill>
          <a:blip r:embed="rId18">
            <a:lum/>
            <a:alphaModFix/>
          </a:blip>
          <a:srcRect/>
          <a:stretch>
            <a:fillRect/>
          </a:stretch>
        </p:blipFill>
        <p:spPr>
          <a:xfrm flipH="1">
            <a:off x="1910813" y="2183952"/>
            <a:ext cx="81843" cy="2520001"/>
          </a:xfrm>
          <a:prstGeom prst="rect">
            <a:avLst/>
          </a:prstGeom>
          <a:noFill/>
          <a:ln>
            <a:noFill/>
          </a:ln>
        </p:spPr>
      </p:pic>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1CD1C093-C281-4871-86A6-066DD89E6AC5}"/>
                  </a:ext>
                </a:extLst>
              </p:cNvPr>
              <p:cNvSpPr txBox="1"/>
              <p:nvPr/>
            </p:nvSpPr>
            <p:spPr>
              <a:xfrm>
                <a:off x="1652282" y="3389061"/>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57" name="テキスト ボックス 56">
                <a:extLst>
                  <a:ext uri="{FF2B5EF4-FFF2-40B4-BE49-F238E27FC236}">
                    <a16:creationId xmlns:a16="http://schemas.microsoft.com/office/drawing/2014/main" id="{1CD1C093-C281-4871-86A6-066DD89E6AC5}"/>
                  </a:ext>
                </a:extLst>
              </p:cNvPr>
              <p:cNvSpPr txBox="1">
                <a:spLocks noRot="1" noChangeAspect="1" noMove="1" noResize="1" noEditPoints="1" noAdjustHandles="1" noChangeArrowheads="1" noChangeShapeType="1" noTextEdit="1"/>
              </p:cNvSpPr>
              <p:nvPr/>
            </p:nvSpPr>
            <p:spPr>
              <a:xfrm>
                <a:off x="1652282" y="3389061"/>
                <a:ext cx="192360" cy="276999"/>
              </a:xfrm>
              <a:prstGeom prst="rect">
                <a:avLst/>
              </a:prstGeom>
              <a:blipFill>
                <a:blip r:embed="rId19"/>
                <a:stretch>
                  <a:fillRect l="-25000" r="-25000"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97C19CC1-662A-4F62-9B0C-1F39CDE2C587}"/>
                  </a:ext>
                </a:extLst>
              </p:cNvPr>
              <p:cNvSpPr txBox="1"/>
              <p:nvPr/>
            </p:nvSpPr>
            <p:spPr>
              <a:xfrm>
                <a:off x="1632190" y="2100805"/>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58" name="テキスト ボックス 57">
                <a:extLst>
                  <a:ext uri="{FF2B5EF4-FFF2-40B4-BE49-F238E27FC236}">
                    <a16:creationId xmlns:a16="http://schemas.microsoft.com/office/drawing/2014/main" id="{97C19CC1-662A-4F62-9B0C-1F39CDE2C587}"/>
                  </a:ext>
                </a:extLst>
              </p:cNvPr>
              <p:cNvSpPr txBox="1">
                <a:spLocks noRot="1" noChangeAspect="1" noMove="1" noResize="1" noEditPoints="1" noAdjustHandles="1" noChangeArrowheads="1" noChangeShapeType="1" noTextEdit="1"/>
              </p:cNvSpPr>
              <p:nvPr/>
            </p:nvSpPr>
            <p:spPr>
              <a:xfrm>
                <a:off x="1632190" y="2100805"/>
                <a:ext cx="237244" cy="276999"/>
              </a:xfrm>
              <a:prstGeom prst="rect">
                <a:avLst/>
              </a:prstGeom>
              <a:blipFill>
                <a:blip r:embed="rId20"/>
                <a:stretch>
                  <a:fillRect l="-20513" r="-15385"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4E040FB5-DFC7-4FC1-A9F9-10F2A5E8FB73}"/>
                  </a:ext>
                </a:extLst>
              </p:cNvPr>
              <p:cNvSpPr txBox="1"/>
              <p:nvPr/>
            </p:nvSpPr>
            <p:spPr>
              <a:xfrm>
                <a:off x="1629840" y="4515660"/>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p:txBody>
          </p:sp>
        </mc:Choice>
        <mc:Fallback xmlns="">
          <p:sp>
            <p:nvSpPr>
              <p:cNvPr id="59" name="テキスト ボックス 58">
                <a:extLst>
                  <a:ext uri="{FF2B5EF4-FFF2-40B4-BE49-F238E27FC236}">
                    <a16:creationId xmlns:a16="http://schemas.microsoft.com/office/drawing/2014/main" id="{4E040FB5-DFC7-4FC1-A9F9-10F2A5E8FB73}"/>
                  </a:ext>
                </a:extLst>
              </p:cNvPr>
              <p:cNvSpPr txBox="1">
                <a:spLocks noRot="1" noChangeAspect="1" noMove="1" noResize="1" noEditPoints="1" noAdjustHandles="1" noChangeArrowheads="1" noChangeShapeType="1" noTextEdit="1"/>
              </p:cNvSpPr>
              <p:nvPr/>
            </p:nvSpPr>
            <p:spPr>
              <a:xfrm>
                <a:off x="1629840" y="4515660"/>
                <a:ext cx="237244" cy="276999"/>
              </a:xfrm>
              <a:prstGeom prst="rect">
                <a:avLst/>
              </a:prstGeom>
              <a:blipFill>
                <a:blip r:embed="rId21"/>
                <a:stretch>
                  <a:fillRect l="-2564" r="-256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FB91AF5A-7987-4B57-B326-3ECCB89A820D}"/>
                  </a:ext>
                </a:extLst>
              </p:cNvPr>
              <p:cNvSpPr txBox="1"/>
              <p:nvPr/>
            </p:nvSpPr>
            <p:spPr>
              <a:xfrm>
                <a:off x="7736537" y="5838542"/>
                <a:ext cx="125316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rPr>
                        <m:t>2</m:t>
                      </m:r>
                      <m:r>
                        <a:rPr kumimoji="1" lang="en-US" altLang="ja-JP" sz="2000" b="0" i="1" smtClean="0">
                          <a:latin typeface="Cambria Math" panose="02040503050406030204" pitchFamily="18" charset="0"/>
                        </a:rPr>
                        <m:t>.19</m:t>
                      </m:r>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latin typeface="Cambria Math" panose="02040503050406030204" pitchFamily="18" charset="0"/>
                              <a:ea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10</m:t>
                          </m:r>
                        </m:e>
                        <m:sup>
                          <m:r>
                            <a:rPr kumimoji="1" lang="en-US" altLang="ja-JP" sz="2000" b="0" i="1" smtClean="0">
                              <a:latin typeface="Cambria Math" panose="02040503050406030204" pitchFamily="18" charset="0"/>
                              <a:ea typeface="Cambria Math" panose="02040503050406030204" pitchFamily="18" charset="0"/>
                            </a:rPr>
                            <m:t>3</m:t>
                          </m:r>
                        </m:sup>
                      </m:sSup>
                    </m:oMath>
                  </m:oMathPara>
                </a14:m>
                <a:endParaRPr kumimoji="1" lang="ja-JP" altLang="en-US" dirty="0"/>
              </a:p>
            </p:txBody>
          </p:sp>
        </mc:Choice>
        <mc:Fallback xmlns="">
          <p:sp>
            <p:nvSpPr>
              <p:cNvPr id="60" name="テキスト ボックス 59">
                <a:extLst>
                  <a:ext uri="{FF2B5EF4-FFF2-40B4-BE49-F238E27FC236}">
                    <a16:creationId xmlns:a16="http://schemas.microsoft.com/office/drawing/2014/main" id="{FB91AF5A-7987-4B57-B326-3ECCB89A820D}"/>
                  </a:ext>
                </a:extLst>
              </p:cNvPr>
              <p:cNvSpPr txBox="1">
                <a:spLocks noRot="1" noChangeAspect="1" noMove="1" noResize="1" noEditPoints="1" noAdjustHandles="1" noChangeArrowheads="1" noChangeShapeType="1" noTextEdit="1"/>
              </p:cNvSpPr>
              <p:nvPr/>
            </p:nvSpPr>
            <p:spPr>
              <a:xfrm>
                <a:off x="7736537" y="5838542"/>
                <a:ext cx="1253164" cy="307777"/>
              </a:xfrm>
              <a:prstGeom prst="rect">
                <a:avLst/>
              </a:prstGeom>
              <a:blipFill>
                <a:blip r:embed="rId22"/>
                <a:stretch>
                  <a:fillRect l="-3398" r="-971"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AF6E6F00-D416-431D-8C13-9636D2F2A3D6}"/>
                  </a:ext>
                </a:extLst>
              </p:cNvPr>
              <p:cNvSpPr txBox="1"/>
              <p:nvPr/>
            </p:nvSpPr>
            <p:spPr>
              <a:xfrm>
                <a:off x="6221614" y="5846113"/>
                <a:ext cx="138941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rPr>
                        <m:t>5</m:t>
                      </m:r>
                      <m:r>
                        <a:rPr kumimoji="1" lang="en-US" altLang="ja-JP" sz="2000" b="0" i="1" smtClean="0">
                          <a:latin typeface="Cambria Math" panose="02040503050406030204" pitchFamily="18" charset="0"/>
                        </a:rPr>
                        <m:t>.68</m:t>
                      </m:r>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latin typeface="Cambria Math" panose="02040503050406030204" pitchFamily="18" charset="0"/>
                              <a:ea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10</m:t>
                          </m:r>
                        </m:e>
                        <m:sup>
                          <m:r>
                            <a:rPr kumimoji="1" lang="en-US" altLang="ja-JP" sz="2000" b="0" i="1" smtClean="0">
                              <a:latin typeface="Cambria Math" panose="02040503050406030204" pitchFamily="18" charset="0"/>
                              <a:ea typeface="Cambria Math" panose="02040503050406030204" pitchFamily="18" charset="0"/>
                            </a:rPr>
                            <m:t>−1</m:t>
                          </m:r>
                        </m:sup>
                      </m:sSup>
                    </m:oMath>
                  </m:oMathPara>
                </a14:m>
                <a:endParaRPr kumimoji="1" lang="ja-JP" altLang="en-US" dirty="0"/>
              </a:p>
            </p:txBody>
          </p:sp>
        </mc:Choice>
        <mc:Fallback xmlns="">
          <p:sp>
            <p:nvSpPr>
              <p:cNvPr id="61" name="テキスト ボックス 60">
                <a:extLst>
                  <a:ext uri="{FF2B5EF4-FFF2-40B4-BE49-F238E27FC236}">
                    <a16:creationId xmlns:a16="http://schemas.microsoft.com/office/drawing/2014/main" id="{AF6E6F00-D416-431D-8C13-9636D2F2A3D6}"/>
                  </a:ext>
                </a:extLst>
              </p:cNvPr>
              <p:cNvSpPr txBox="1">
                <a:spLocks noRot="1" noChangeAspect="1" noMove="1" noResize="1" noEditPoints="1" noAdjustHandles="1" noChangeArrowheads="1" noChangeShapeType="1" noTextEdit="1"/>
              </p:cNvSpPr>
              <p:nvPr/>
            </p:nvSpPr>
            <p:spPr>
              <a:xfrm>
                <a:off x="6221614" y="5846113"/>
                <a:ext cx="1389419" cy="307777"/>
              </a:xfrm>
              <a:prstGeom prst="rect">
                <a:avLst/>
              </a:prstGeom>
              <a:blipFill>
                <a:blip r:embed="rId23"/>
                <a:stretch>
                  <a:fillRect l="-3509" r="-877" b="-12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5392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
            <a:extLst>
              <a:ext uri="{FF2B5EF4-FFF2-40B4-BE49-F238E27FC236}">
                <a16:creationId xmlns:a16="http://schemas.microsoft.com/office/drawing/2014/main" id="{D7111B2C-A325-4F7A-BA03-E84BBBC22C38}"/>
              </a:ext>
            </a:extLst>
          </p:cNvPr>
          <p:cNvSpPr/>
          <p:nvPr/>
        </p:nvSpPr>
        <p:spPr>
          <a:xfrm flipV="1">
            <a:off x="90681" y="552219"/>
            <a:ext cx="8962146" cy="8672"/>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p:style>
      </p:sp>
      <p:sp>
        <p:nvSpPr>
          <p:cNvPr id="17" name="CustomShape 2">
            <a:extLst>
              <a:ext uri="{FF2B5EF4-FFF2-40B4-BE49-F238E27FC236}">
                <a16:creationId xmlns:a16="http://schemas.microsoft.com/office/drawing/2014/main" id="{6E87B7FA-2E6A-4BFC-A8FC-DA6C99179522}"/>
              </a:ext>
            </a:extLst>
          </p:cNvPr>
          <p:cNvSpPr/>
          <p:nvPr/>
        </p:nvSpPr>
        <p:spPr>
          <a:xfrm>
            <a:off x="8143103" y="37068"/>
            <a:ext cx="1000897"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800" spc="-1" dirty="0">
                <a:latin typeface="Arial"/>
              </a:rPr>
              <a:t>8/12</a:t>
            </a:r>
          </a:p>
        </p:txBody>
      </p:sp>
      <p:sp>
        <p:nvSpPr>
          <p:cNvPr id="11" name="CustomShape 4">
            <a:extLst>
              <a:ext uri="{FF2B5EF4-FFF2-40B4-BE49-F238E27FC236}">
                <a16:creationId xmlns:a16="http://schemas.microsoft.com/office/drawing/2014/main" id="{48388003-26CA-44D1-89C1-C2ED67C284E6}"/>
              </a:ext>
            </a:extLst>
          </p:cNvPr>
          <p:cNvSpPr/>
          <p:nvPr/>
        </p:nvSpPr>
        <p:spPr>
          <a:xfrm>
            <a:off x="3751182" y="4792659"/>
            <a:ext cx="963174"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本提案</a:t>
            </a:r>
            <a:endParaRPr lang="en-US" altLang="ja-JP" sz="2000" spc="-1" dirty="0">
              <a:latin typeface="Arial"/>
            </a:endParaRPr>
          </a:p>
        </p:txBody>
      </p:sp>
      <p:sp>
        <p:nvSpPr>
          <p:cNvPr id="12" name="CustomShape 4">
            <a:extLst>
              <a:ext uri="{FF2B5EF4-FFF2-40B4-BE49-F238E27FC236}">
                <a16:creationId xmlns:a16="http://schemas.microsoft.com/office/drawing/2014/main" id="{E6DF55C6-F603-450B-9B96-B39A67E85624}"/>
              </a:ext>
            </a:extLst>
          </p:cNvPr>
          <p:cNvSpPr/>
          <p:nvPr/>
        </p:nvSpPr>
        <p:spPr>
          <a:xfrm>
            <a:off x="6553498" y="4759601"/>
            <a:ext cx="1901893" cy="411015"/>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pPr>
              <a:lnSpc>
                <a:spcPct val="100000"/>
              </a:lnSpc>
            </a:pPr>
            <a:r>
              <a:rPr lang="ja-JP" altLang="en-US" sz="2000" spc="-1" dirty="0">
                <a:latin typeface="Arial"/>
              </a:rPr>
              <a:t>参照解</a:t>
            </a:r>
            <a:r>
              <a:rPr lang="en-US" altLang="ja-JP" sz="2000" spc="-1" dirty="0">
                <a:latin typeface="Arial"/>
              </a:rPr>
              <a:t>(</a:t>
            </a:r>
            <a:r>
              <a:rPr lang="ja-JP" altLang="en-US" sz="2000" spc="-1" dirty="0">
                <a:latin typeface="Arial"/>
              </a:rPr>
              <a:t>連続体</a:t>
            </a:r>
            <a:r>
              <a:rPr lang="en-US" altLang="ja-JP" sz="2000" spc="-1" dirty="0">
                <a:latin typeface="Arial"/>
              </a:rPr>
              <a:t>)</a:t>
            </a:r>
          </a:p>
        </p:txBody>
      </p:sp>
      <p:pic>
        <p:nvPicPr>
          <p:cNvPr id="13" name="図 12" descr="テキスト, 手紙&#10;&#10;自動的に生成された説明">
            <a:extLst>
              <a:ext uri="{FF2B5EF4-FFF2-40B4-BE49-F238E27FC236}">
                <a16:creationId xmlns:a16="http://schemas.microsoft.com/office/drawing/2014/main" id="{90A6F809-4E3B-426D-A67C-4E605FC2C68A}"/>
              </a:ext>
            </a:extLst>
          </p:cNvPr>
          <p:cNvPicPr>
            <a:picLocks noChangeAspect="1"/>
          </p:cNvPicPr>
          <p:nvPr/>
        </p:nvPicPr>
        <p:blipFill rotWithShape="1">
          <a:blip r:embed="rId3">
            <a:extLst>
              <a:ext uri="{28A0092B-C50C-407E-A947-70E740481C1C}">
                <a14:useLocalDpi xmlns:a14="http://schemas.microsoft.com/office/drawing/2010/main" val="0"/>
              </a:ext>
            </a:extLst>
          </a:blip>
          <a:srcRect l="17392" t="10149" r="78160" b="77746"/>
          <a:stretch/>
        </p:blipFill>
        <p:spPr>
          <a:xfrm>
            <a:off x="5544214" y="4179698"/>
            <a:ext cx="272903" cy="228557"/>
          </a:xfrm>
          <a:prstGeom prst="rect">
            <a:avLst/>
          </a:prstGeom>
        </p:spPr>
      </p:pic>
      <p:pic>
        <p:nvPicPr>
          <p:cNvPr id="14" name="図 13" descr="テキスト, 手紙&#10;&#10;自動的に生成された説明">
            <a:extLst>
              <a:ext uri="{FF2B5EF4-FFF2-40B4-BE49-F238E27FC236}">
                <a16:creationId xmlns:a16="http://schemas.microsoft.com/office/drawing/2014/main" id="{BED6A616-5A5C-4678-8567-027DF3A493EB}"/>
              </a:ext>
            </a:extLst>
          </p:cNvPr>
          <p:cNvPicPr>
            <a:picLocks noChangeAspect="1"/>
          </p:cNvPicPr>
          <p:nvPr/>
        </p:nvPicPr>
        <p:blipFill rotWithShape="1">
          <a:blip r:embed="rId3">
            <a:extLst>
              <a:ext uri="{28A0092B-C50C-407E-A947-70E740481C1C}">
                <a14:useLocalDpi xmlns:a14="http://schemas.microsoft.com/office/drawing/2010/main" val="0"/>
              </a:ext>
            </a:extLst>
          </a:blip>
          <a:srcRect l="23562" t="11269" r="72410" b="78046"/>
          <a:stretch/>
        </p:blipFill>
        <p:spPr>
          <a:xfrm>
            <a:off x="5910956" y="4547218"/>
            <a:ext cx="247134" cy="201747"/>
          </a:xfrm>
          <a:prstGeom prst="rect">
            <a:avLst/>
          </a:prstGeom>
        </p:spPr>
      </p:pic>
      <p:sp>
        <p:nvSpPr>
          <p:cNvPr id="15" name="直線コネクタ 14">
            <a:extLst>
              <a:ext uri="{FF2B5EF4-FFF2-40B4-BE49-F238E27FC236}">
                <a16:creationId xmlns:a16="http://schemas.microsoft.com/office/drawing/2014/main" id="{2E341AF8-EEC9-4CCD-8FC6-3D755A97C5F2}"/>
              </a:ext>
            </a:extLst>
          </p:cNvPr>
          <p:cNvSpPr/>
          <p:nvPr/>
        </p:nvSpPr>
        <p:spPr>
          <a:xfrm flipH="1">
            <a:off x="5792768" y="4324388"/>
            <a:ext cx="205645" cy="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sp>
        <p:nvSpPr>
          <p:cNvPr id="16" name="直線コネクタ 15">
            <a:extLst>
              <a:ext uri="{FF2B5EF4-FFF2-40B4-BE49-F238E27FC236}">
                <a16:creationId xmlns:a16="http://schemas.microsoft.com/office/drawing/2014/main" id="{FB5EB5BE-8FE5-42FC-B80E-7DC670BF8D57}"/>
              </a:ext>
            </a:extLst>
          </p:cNvPr>
          <p:cNvSpPr/>
          <p:nvPr/>
        </p:nvSpPr>
        <p:spPr>
          <a:xfrm>
            <a:off x="5998414" y="4324388"/>
            <a:ext cx="0" cy="22212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ＭＳ Ｐゴシック" pitchFamily="2"/>
              <a:cs typeface="Arial" pitchFamily="2"/>
            </a:endParaRPr>
          </a:p>
        </p:txBody>
      </p:sp>
      <p:graphicFrame>
        <p:nvGraphicFramePr>
          <p:cNvPr id="18" name="表 3">
            <a:extLst>
              <a:ext uri="{FF2B5EF4-FFF2-40B4-BE49-F238E27FC236}">
                <a16:creationId xmlns:a16="http://schemas.microsoft.com/office/drawing/2014/main" id="{4A00D71F-58D9-457C-9C98-3F86591F1AB9}"/>
              </a:ext>
            </a:extLst>
          </p:cNvPr>
          <p:cNvGraphicFramePr>
            <a:graphicFrameLocks noGrp="1"/>
          </p:cNvGraphicFramePr>
          <p:nvPr/>
        </p:nvGraphicFramePr>
        <p:xfrm>
          <a:off x="4713766" y="5267858"/>
          <a:ext cx="4334556" cy="1045933"/>
        </p:xfrm>
        <a:graphic>
          <a:graphicData uri="http://schemas.openxmlformats.org/drawingml/2006/table">
            <a:tbl>
              <a:tblPr firstRow="1" bandRow="1">
                <a:tableStyleId>{073A0DAA-6AF3-43AB-8588-CEC1D06C72B9}</a:tableStyleId>
              </a:tblPr>
              <a:tblGrid>
                <a:gridCol w="1446633">
                  <a:extLst>
                    <a:ext uri="{9D8B030D-6E8A-4147-A177-3AD203B41FA5}">
                      <a16:colId xmlns:a16="http://schemas.microsoft.com/office/drawing/2014/main" val="1284567387"/>
                    </a:ext>
                  </a:extLst>
                </a:gridCol>
                <a:gridCol w="1494980">
                  <a:extLst>
                    <a:ext uri="{9D8B030D-6E8A-4147-A177-3AD203B41FA5}">
                      <a16:colId xmlns:a16="http://schemas.microsoft.com/office/drawing/2014/main" val="2287218276"/>
                    </a:ext>
                  </a:extLst>
                </a:gridCol>
                <a:gridCol w="1392943">
                  <a:extLst>
                    <a:ext uri="{9D8B030D-6E8A-4147-A177-3AD203B41FA5}">
                      <a16:colId xmlns:a16="http://schemas.microsoft.com/office/drawing/2014/main" val="1542558825"/>
                    </a:ext>
                  </a:extLst>
                </a:gridCol>
              </a:tblGrid>
              <a:tr h="385808">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01261"/>
                  </a:ext>
                </a:extLst>
              </a:tr>
              <a:tr h="660125">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101170"/>
                  </a:ext>
                </a:extLst>
              </a:tr>
            </a:tbl>
          </a:graphicData>
        </a:graphic>
      </p:graphicFrame>
      <p:sp>
        <p:nvSpPr>
          <p:cNvPr id="19" name="CustomShape 3">
            <a:extLst>
              <a:ext uri="{FF2B5EF4-FFF2-40B4-BE49-F238E27FC236}">
                <a16:creationId xmlns:a16="http://schemas.microsoft.com/office/drawing/2014/main" id="{BFD4E93C-C9F2-4DEC-8B80-36E5ABF74365}"/>
              </a:ext>
            </a:extLst>
          </p:cNvPr>
          <p:cNvSpPr/>
          <p:nvPr/>
        </p:nvSpPr>
        <p:spPr>
          <a:xfrm>
            <a:off x="6426762" y="5259322"/>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本手法</a:t>
            </a:r>
            <a:endParaRPr lang="en-US" sz="2000" b="0" strike="noStrike" spc="-1" dirty="0">
              <a:latin typeface="Arial"/>
            </a:endParaRPr>
          </a:p>
        </p:txBody>
      </p:sp>
      <p:sp>
        <p:nvSpPr>
          <p:cNvPr id="20" name="CustomShape 3">
            <a:extLst>
              <a:ext uri="{FF2B5EF4-FFF2-40B4-BE49-F238E27FC236}">
                <a16:creationId xmlns:a16="http://schemas.microsoft.com/office/drawing/2014/main" id="{845DB091-21A9-4479-B8B0-75A156F194AD}"/>
              </a:ext>
            </a:extLst>
          </p:cNvPr>
          <p:cNvSpPr/>
          <p:nvPr/>
        </p:nvSpPr>
        <p:spPr>
          <a:xfrm>
            <a:off x="7736537" y="5253123"/>
            <a:ext cx="1207167"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斉木・鄭</a:t>
            </a:r>
            <a:endParaRPr lang="en-US" sz="2000" b="0" strike="noStrike" spc="-1" dirty="0">
              <a:latin typeface="Arial"/>
            </a:endParaRPr>
          </a:p>
        </p:txBody>
      </p:sp>
      <p:sp>
        <p:nvSpPr>
          <p:cNvPr id="21" name="CustomShape 3">
            <a:extLst>
              <a:ext uri="{FF2B5EF4-FFF2-40B4-BE49-F238E27FC236}">
                <a16:creationId xmlns:a16="http://schemas.microsoft.com/office/drawing/2014/main" id="{F5AF519B-F20C-4C32-98F4-200517D9F668}"/>
              </a:ext>
            </a:extLst>
          </p:cNvPr>
          <p:cNvSpPr/>
          <p:nvPr/>
        </p:nvSpPr>
        <p:spPr>
          <a:xfrm>
            <a:off x="4861698" y="5806160"/>
            <a:ext cx="1389419"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ja-JP" altLang="en-US" sz="2000" b="0" strike="noStrike" spc="-1" dirty="0">
                <a:latin typeface="Arial"/>
              </a:rPr>
              <a:t>ノルム</a:t>
            </a:r>
            <a:r>
              <a:rPr lang="en-US" altLang="ja-JP" sz="2000" b="0" strike="noStrike" spc="-1" dirty="0">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E02040A-CCED-42F4-BC29-39E71149AA0C}"/>
                  </a:ext>
                </a:extLst>
              </p:cNvPr>
              <p:cNvSpPr txBox="1"/>
              <p:nvPr/>
            </p:nvSpPr>
            <p:spPr>
              <a:xfrm>
                <a:off x="4705033" y="5846113"/>
                <a:ext cx="3116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𝐿</m:t>
                          </m:r>
                        </m:e>
                        <m:sup>
                          <m:r>
                            <a:rPr kumimoji="1" lang="en-US" altLang="ja-JP" sz="2000" b="0" i="1" smtClean="0">
                              <a:latin typeface="Cambria Math" panose="02040503050406030204" pitchFamily="18" charset="0"/>
                            </a:rPr>
                            <m:t>2</m:t>
                          </m:r>
                        </m:sup>
                      </m:sSup>
                    </m:oMath>
                  </m:oMathPara>
                </a14:m>
                <a:endParaRPr kumimoji="1" lang="ja-JP" altLang="en-US" dirty="0"/>
              </a:p>
            </p:txBody>
          </p:sp>
        </mc:Choice>
        <mc:Fallback xmlns="">
          <p:sp>
            <p:nvSpPr>
              <p:cNvPr id="22" name="テキスト ボックス 21">
                <a:extLst>
                  <a:ext uri="{FF2B5EF4-FFF2-40B4-BE49-F238E27FC236}">
                    <a16:creationId xmlns:a16="http://schemas.microsoft.com/office/drawing/2014/main" id="{BE02040A-CCED-42F4-BC29-39E71149AA0C}"/>
                  </a:ext>
                </a:extLst>
              </p:cNvPr>
              <p:cNvSpPr txBox="1">
                <a:spLocks noRot="1" noChangeAspect="1" noMove="1" noResize="1" noEditPoints="1" noAdjustHandles="1" noChangeArrowheads="1" noChangeShapeType="1" noTextEdit="1"/>
              </p:cNvSpPr>
              <p:nvPr/>
            </p:nvSpPr>
            <p:spPr>
              <a:xfrm>
                <a:off x="4705033" y="5846113"/>
                <a:ext cx="311688" cy="307777"/>
              </a:xfrm>
              <a:prstGeom prst="rect">
                <a:avLst/>
              </a:prstGeom>
              <a:blipFill>
                <a:blip r:embed="rId4"/>
                <a:stretch>
                  <a:fillRect l="-17647" r="-5882" b="-1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7A1EE574-BE7B-4A82-A4AF-14BD660D2A07}"/>
                  </a:ext>
                </a:extLst>
              </p:cNvPr>
              <p:cNvSpPr txBox="1"/>
              <p:nvPr/>
            </p:nvSpPr>
            <p:spPr>
              <a:xfrm>
                <a:off x="8101846" y="5822101"/>
                <a:ext cx="5514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rPr>
                        <m:t>9</m:t>
                      </m:r>
                      <m:r>
                        <a:rPr kumimoji="1" lang="en-US" altLang="ja-JP" sz="2000" b="0" i="1" smtClean="0">
                          <a:latin typeface="Cambria Math" panose="02040503050406030204" pitchFamily="18" charset="0"/>
                        </a:rPr>
                        <m:t>.56</m:t>
                      </m:r>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7A1EE574-BE7B-4A82-A4AF-14BD660D2A07}"/>
                  </a:ext>
                </a:extLst>
              </p:cNvPr>
              <p:cNvSpPr txBox="1">
                <a:spLocks noRot="1" noChangeAspect="1" noMove="1" noResize="1" noEditPoints="1" noAdjustHandles="1" noChangeArrowheads="1" noChangeShapeType="1" noTextEdit="1"/>
              </p:cNvSpPr>
              <p:nvPr/>
            </p:nvSpPr>
            <p:spPr>
              <a:xfrm>
                <a:off x="8101846" y="5822101"/>
                <a:ext cx="551433" cy="307777"/>
              </a:xfrm>
              <a:prstGeom prst="rect">
                <a:avLst/>
              </a:prstGeom>
              <a:blipFill>
                <a:blip r:embed="rId5"/>
                <a:stretch>
                  <a:fillRect l="-8791" r="-8791" b="-98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F565A78-A363-438B-A898-A55570D33005}"/>
                  </a:ext>
                </a:extLst>
              </p:cNvPr>
              <p:cNvSpPr txBox="1"/>
              <p:nvPr/>
            </p:nvSpPr>
            <p:spPr>
              <a:xfrm>
                <a:off x="6605327" y="5831995"/>
                <a:ext cx="5514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panose="02040503050406030204" pitchFamily="18" charset="0"/>
                        </a:rPr>
                        <m:t>1</m:t>
                      </m:r>
                      <m:r>
                        <a:rPr kumimoji="1" lang="en-US" altLang="ja-JP" sz="2000" b="0" i="1" smtClean="0">
                          <a:latin typeface="Cambria Math" panose="02040503050406030204" pitchFamily="18" charset="0"/>
                        </a:rPr>
                        <m:t>.36</m:t>
                      </m:r>
                    </m:oMath>
                  </m:oMathPara>
                </a14:m>
                <a:endParaRPr kumimoji="1" lang="ja-JP" altLang="en-US" dirty="0"/>
              </a:p>
            </p:txBody>
          </p:sp>
        </mc:Choice>
        <mc:Fallback xmlns="">
          <p:sp>
            <p:nvSpPr>
              <p:cNvPr id="24" name="テキスト ボックス 23">
                <a:extLst>
                  <a:ext uri="{FF2B5EF4-FFF2-40B4-BE49-F238E27FC236}">
                    <a16:creationId xmlns:a16="http://schemas.microsoft.com/office/drawing/2014/main" id="{BF565A78-A363-438B-A898-A55570D33005}"/>
                  </a:ext>
                </a:extLst>
              </p:cNvPr>
              <p:cNvSpPr txBox="1">
                <a:spLocks noRot="1" noChangeAspect="1" noMove="1" noResize="1" noEditPoints="1" noAdjustHandles="1" noChangeArrowheads="1" noChangeShapeType="1" noTextEdit="1"/>
              </p:cNvSpPr>
              <p:nvPr/>
            </p:nvSpPr>
            <p:spPr>
              <a:xfrm>
                <a:off x="6605327" y="5831995"/>
                <a:ext cx="551433" cy="307777"/>
              </a:xfrm>
              <a:prstGeom prst="rect">
                <a:avLst/>
              </a:prstGeom>
              <a:blipFill>
                <a:blip r:embed="rId6"/>
                <a:stretch>
                  <a:fillRect l="-10000" r="-8889"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1CE6B500-94B1-40D6-845F-A81D0DBB7725}"/>
                  </a:ext>
                </a:extLst>
              </p:cNvPr>
              <p:cNvSpPr txBox="1"/>
              <p:nvPr/>
            </p:nvSpPr>
            <p:spPr>
              <a:xfrm>
                <a:off x="1670263" y="4503342"/>
                <a:ext cx="192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0</m:t>
                      </m:r>
                    </m:oMath>
                  </m:oMathPara>
                </a14:m>
                <a:endParaRPr kumimoji="1" lang="ja-JP" altLang="en-US" dirty="0"/>
              </a:p>
            </p:txBody>
          </p:sp>
        </mc:Choice>
        <mc:Fallback xmlns="">
          <p:sp>
            <p:nvSpPr>
              <p:cNvPr id="30" name="テキスト ボックス 29">
                <a:extLst>
                  <a:ext uri="{FF2B5EF4-FFF2-40B4-BE49-F238E27FC236}">
                    <a16:creationId xmlns:a16="http://schemas.microsoft.com/office/drawing/2014/main" id="{1CE6B500-94B1-40D6-845F-A81D0DBB7725}"/>
                  </a:ext>
                </a:extLst>
              </p:cNvPr>
              <p:cNvSpPr txBox="1">
                <a:spLocks noRot="1" noChangeAspect="1" noMove="1" noResize="1" noEditPoints="1" noAdjustHandles="1" noChangeArrowheads="1" noChangeShapeType="1" noTextEdit="1"/>
              </p:cNvSpPr>
              <p:nvPr/>
            </p:nvSpPr>
            <p:spPr>
              <a:xfrm>
                <a:off x="1670263" y="4503342"/>
                <a:ext cx="192360" cy="276999"/>
              </a:xfrm>
              <a:prstGeom prst="rect">
                <a:avLst/>
              </a:prstGeom>
              <a:blipFill>
                <a:blip r:embed="rId7"/>
                <a:stretch>
                  <a:fillRect l="-28125" r="-21875" b="-8889"/>
                </a:stretch>
              </a:blipFill>
            </p:spPr>
            <p:txBody>
              <a:bodyPr/>
              <a:lstStyle/>
              <a:p>
                <a:r>
                  <a:rPr lang="ja-JP" altLang="en-US">
                    <a:noFill/>
                  </a:rPr>
                  <a:t> </a:t>
                </a:r>
              </a:p>
            </p:txBody>
          </p:sp>
        </mc:Fallback>
      </mc:AlternateContent>
      <p:pic>
        <p:nvPicPr>
          <p:cNvPr id="32" name="図 31" descr="テキスト&#10;&#10;自動的に生成された説明">
            <a:extLst>
              <a:ext uri="{FF2B5EF4-FFF2-40B4-BE49-F238E27FC236}">
                <a16:creationId xmlns:a16="http://schemas.microsoft.com/office/drawing/2014/main" id="{63234D95-FBA6-4BD7-81D0-CB0D204A5598}"/>
              </a:ext>
            </a:extLst>
          </p:cNvPr>
          <p:cNvPicPr>
            <a:picLocks noChangeAspect="1"/>
          </p:cNvPicPr>
          <p:nvPr/>
        </p:nvPicPr>
        <p:blipFill rotWithShape="1">
          <a:blip r:embed="rId8">
            <a:extLst>
              <a:ext uri="{28A0092B-C50C-407E-A947-70E740481C1C}">
                <a14:useLocalDpi xmlns:a14="http://schemas.microsoft.com/office/drawing/2010/main" val="0"/>
              </a:ext>
            </a:extLst>
          </a:blip>
          <a:srcRect l="21094"/>
          <a:stretch/>
        </p:blipFill>
        <p:spPr>
          <a:xfrm>
            <a:off x="964349" y="5430630"/>
            <a:ext cx="2428438" cy="1135606"/>
          </a:xfrm>
          <a:prstGeom prst="rect">
            <a:avLst/>
          </a:prstGeom>
        </p:spPr>
      </p:pic>
      <p:sp>
        <p:nvSpPr>
          <p:cNvPr id="33" name="楕円 32">
            <a:extLst>
              <a:ext uri="{FF2B5EF4-FFF2-40B4-BE49-F238E27FC236}">
                <a16:creationId xmlns:a16="http://schemas.microsoft.com/office/drawing/2014/main" id="{0ED721BE-AB35-4C26-B36D-B7C07D9D44E1}"/>
              </a:ext>
            </a:extLst>
          </p:cNvPr>
          <p:cNvSpPr/>
          <p:nvPr/>
        </p:nvSpPr>
        <p:spPr>
          <a:xfrm>
            <a:off x="1780607" y="5607684"/>
            <a:ext cx="304428" cy="4262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F9D2B986-EBC2-46C9-AA6A-AD7D260325A2}"/>
              </a:ext>
            </a:extLst>
          </p:cNvPr>
          <p:cNvCxnSpPr>
            <a:cxnSpLocks/>
            <a:stCxn id="33" idx="2"/>
          </p:cNvCxnSpPr>
          <p:nvPr/>
        </p:nvCxnSpPr>
        <p:spPr>
          <a:xfrm flipH="1" flipV="1">
            <a:off x="970263" y="5607684"/>
            <a:ext cx="810344" cy="21314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DB4A3F3-7EC4-4F90-AC50-5D1D4BC24387}"/>
              </a:ext>
            </a:extLst>
          </p:cNvPr>
          <p:cNvCxnSpPr>
            <a:cxnSpLocks/>
            <a:stCxn id="38" idx="6"/>
          </p:cNvCxnSpPr>
          <p:nvPr/>
        </p:nvCxnSpPr>
        <p:spPr>
          <a:xfrm flipV="1">
            <a:off x="2647733" y="5588369"/>
            <a:ext cx="999861" cy="2257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CustomShape 3">
            <a:extLst>
              <a:ext uri="{FF2B5EF4-FFF2-40B4-BE49-F238E27FC236}">
                <a16:creationId xmlns:a16="http://schemas.microsoft.com/office/drawing/2014/main" id="{30D4F13F-E236-41F1-8C20-27315FA9BA92}"/>
              </a:ext>
            </a:extLst>
          </p:cNvPr>
          <p:cNvSpPr/>
          <p:nvPr/>
        </p:nvSpPr>
        <p:spPr>
          <a:xfrm>
            <a:off x="3584664" y="5373630"/>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solidFill>
                  <a:schemeClr val="accent6">
                    <a:lumMod val="50000"/>
                  </a:schemeClr>
                </a:solidFill>
                <a:latin typeface="Arial"/>
              </a:rPr>
              <a:t>参照解</a:t>
            </a:r>
            <a:endParaRPr lang="en-US" sz="2000" b="0" strike="noStrike" spc="-1" dirty="0">
              <a:solidFill>
                <a:schemeClr val="accent6">
                  <a:lumMod val="50000"/>
                </a:schemeClr>
              </a:solidFill>
              <a:latin typeface="Arial"/>
            </a:endParaRPr>
          </a:p>
        </p:txBody>
      </p:sp>
      <p:sp>
        <p:nvSpPr>
          <p:cNvPr id="37" name="CustomShape 3">
            <a:extLst>
              <a:ext uri="{FF2B5EF4-FFF2-40B4-BE49-F238E27FC236}">
                <a16:creationId xmlns:a16="http://schemas.microsoft.com/office/drawing/2014/main" id="{51CBFB4D-9EE9-4484-87F6-7095AB008839}"/>
              </a:ext>
            </a:extLst>
          </p:cNvPr>
          <p:cNvSpPr/>
          <p:nvPr/>
        </p:nvSpPr>
        <p:spPr>
          <a:xfrm>
            <a:off x="118487" y="5385081"/>
            <a:ext cx="950814" cy="398655"/>
          </a:xfrm>
          <a:prstGeom prst="rect">
            <a:avLst/>
          </a:prstGeom>
          <a:noFill/>
          <a:ln w="1905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spc="-1" dirty="0">
                <a:solidFill>
                  <a:schemeClr val="accent6">
                    <a:lumMod val="50000"/>
                  </a:schemeClr>
                </a:solidFill>
                <a:latin typeface="Arial"/>
              </a:rPr>
              <a:t>各手法</a:t>
            </a:r>
            <a:endParaRPr lang="en-US" sz="2000" b="0" strike="noStrike" spc="-1" dirty="0">
              <a:solidFill>
                <a:schemeClr val="accent6">
                  <a:lumMod val="50000"/>
                </a:schemeClr>
              </a:solidFill>
              <a:latin typeface="Arial"/>
            </a:endParaRPr>
          </a:p>
        </p:txBody>
      </p:sp>
      <p:sp>
        <p:nvSpPr>
          <p:cNvPr id="38" name="楕円 37">
            <a:extLst>
              <a:ext uri="{FF2B5EF4-FFF2-40B4-BE49-F238E27FC236}">
                <a16:creationId xmlns:a16="http://schemas.microsoft.com/office/drawing/2014/main" id="{B3B096D1-9EB8-47EA-838A-F95BA64DDF68}"/>
              </a:ext>
            </a:extLst>
          </p:cNvPr>
          <p:cNvSpPr/>
          <p:nvPr/>
        </p:nvSpPr>
        <p:spPr>
          <a:xfrm>
            <a:off x="2339842" y="5601022"/>
            <a:ext cx="307891" cy="4262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id="{B0BC0A33-EE3D-40B0-B4CC-6C6DEAFD8EA3}"/>
              </a:ext>
            </a:extLst>
          </p:cNvPr>
          <p:cNvSpPr/>
          <p:nvPr/>
        </p:nvSpPr>
        <p:spPr>
          <a:xfrm>
            <a:off x="3153393" y="6209536"/>
            <a:ext cx="246482" cy="244638"/>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0" name="直線コネクタ 39">
            <a:extLst>
              <a:ext uri="{FF2B5EF4-FFF2-40B4-BE49-F238E27FC236}">
                <a16:creationId xmlns:a16="http://schemas.microsoft.com/office/drawing/2014/main" id="{9BA60BC9-CF22-4E48-8E76-CCF7F4AA7BBC}"/>
              </a:ext>
            </a:extLst>
          </p:cNvPr>
          <p:cNvCxnSpPr>
            <a:cxnSpLocks/>
            <a:stCxn id="39" idx="6"/>
          </p:cNvCxnSpPr>
          <p:nvPr/>
        </p:nvCxnSpPr>
        <p:spPr>
          <a:xfrm>
            <a:off x="3399875" y="6331855"/>
            <a:ext cx="605832" cy="131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 name="CustomShape 3">
            <a:extLst>
              <a:ext uri="{FF2B5EF4-FFF2-40B4-BE49-F238E27FC236}">
                <a16:creationId xmlns:a16="http://schemas.microsoft.com/office/drawing/2014/main" id="{576B433F-916A-4CAE-BBD1-4C651819DAF1}"/>
              </a:ext>
            </a:extLst>
          </p:cNvPr>
          <p:cNvSpPr/>
          <p:nvPr/>
        </p:nvSpPr>
        <p:spPr>
          <a:xfrm>
            <a:off x="3614229" y="6413173"/>
            <a:ext cx="95081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solidFill>
                  <a:schemeClr val="accent6">
                    <a:lumMod val="50000"/>
                  </a:schemeClr>
                </a:solidFill>
                <a:latin typeface="Arial"/>
              </a:rPr>
              <a:t>断面数</a:t>
            </a:r>
            <a:endParaRPr lang="en-US" sz="2000" b="0" strike="noStrike" spc="-1" dirty="0">
              <a:solidFill>
                <a:schemeClr val="accent6">
                  <a:lumMod val="50000"/>
                </a:schemeClr>
              </a:solidFill>
              <a:latin typeface="Arial"/>
            </a:endParaRPr>
          </a:p>
        </p:txBody>
      </p:sp>
      <mc:AlternateContent xmlns:mc="http://schemas.openxmlformats.org/markup-compatibility/2006" xmlns:a14="http://schemas.microsoft.com/office/drawing/2010/main">
        <mc:Choice Requires="a14">
          <p:sp>
            <p:nvSpPr>
              <p:cNvPr id="42" name="CustomShape 3">
                <a:extLst>
                  <a:ext uri="{FF2B5EF4-FFF2-40B4-BE49-F238E27FC236}">
                    <a16:creationId xmlns:a16="http://schemas.microsoft.com/office/drawing/2014/main" id="{83EA745F-FCC6-4EB3-9B9B-703BE5ECCB04}"/>
                  </a:ext>
                </a:extLst>
              </p:cNvPr>
              <p:cNvSpPr/>
              <p:nvPr/>
            </p:nvSpPr>
            <p:spPr>
              <a:xfrm>
                <a:off x="138665" y="4965108"/>
                <a:ext cx="2473539" cy="398655"/>
              </a:xfrm>
              <a:prstGeom prst="rect">
                <a:avLst/>
              </a:prstGeom>
              <a:noFill/>
              <a:ln w="19050">
                <a:solidFill>
                  <a:schemeClr val="tx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ja-JP" altLang="en-US" sz="2000" b="0" strike="noStrike" spc="-1" dirty="0">
                    <a:latin typeface="Arial"/>
                  </a:rPr>
                  <a:t>相対差</a:t>
                </a:r>
                <a14:m>
                  <m:oMath xmlns:m="http://schemas.openxmlformats.org/officeDocument/2006/math">
                    <m:sSup>
                      <m:sSupPr>
                        <m:ctrlPr>
                          <a:rPr lang="en-US" altLang="ja-JP" sz="2000" b="0" i="1" strike="noStrike" spc="-1" smtClean="0">
                            <a:latin typeface="Cambria Math" panose="02040503050406030204" pitchFamily="18" charset="0"/>
                          </a:rPr>
                        </m:ctrlPr>
                      </m:sSupPr>
                      <m:e>
                        <m:r>
                          <a:rPr lang="en-US" altLang="ja-JP" sz="2000" b="0" i="1" strike="noStrike" spc="-1" smtClean="0">
                            <a:latin typeface="Cambria Math" panose="02040503050406030204" pitchFamily="18" charset="0"/>
                          </a:rPr>
                          <m:t>𝐿</m:t>
                        </m:r>
                      </m:e>
                      <m:sup>
                        <m:r>
                          <a:rPr lang="en-US" altLang="ja-JP" sz="2000" b="0" i="1" strike="noStrike" spc="-1" smtClean="0">
                            <a:latin typeface="Cambria Math" panose="02040503050406030204" pitchFamily="18" charset="0"/>
                          </a:rPr>
                          <m:t>2</m:t>
                        </m:r>
                      </m:sup>
                    </m:sSup>
                  </m:oMath>
                </a14:m>
                <a:r>
                  <a:rPr lang="ja-JP" altLang="en-US" sz="2000" b="0" strike="noStrike" spc="-1" dirty="0">
                    <a:latin typeface="Arial"/>
                  </a:rPr>
                  <a:t>ノルム定義</a:t>
                </a:r>
                <a:endParaRPr lang="en-US" sz="2000" b="0" strike="noStrike" spc="-1" dirty="0">
                  <a:latin typeface="Arial"/>
                </a:endParaRPr>
              </a:p>
            </p:txBody>
          </p:sp>
        </mc:Choice>
        <mc:Fallback xmlns="">
          <p:sp>
            <p:nvSpPr>
              <p:cNvPr id="42" name="CustomShape 3">
                <a:extLst>
                  <a:ext uri="{FF2B5EF4-FFF2-40B4-BE49-F238E27FC236}">
                    <a16:creationId xmlns:a16="http://schemas.microsoft.com/office/drawing/2014/main" id="{83EA745F-FCC6-4EB3-9B9B-703BE5ECCB04}"/>
                  </a:ext>
                </a:extLst>
              </p:cNvPr>
              <p:cNvSpPr>
                <a:spLocks noRot="1" noChangeAspect="1" noMove="1" noResize="1" noEditPoints="1" noAdjustHandles="1" noChangeArrowheads="1" noChangeShapeType="1" noTextEdit="1"/>
              </p:cNvSpPr>
              <p:nvPr/>
            </p:nvSpPr>
            <p:spPr>
              <a:xfrm>
                <a:off x="138665" y="4965108"/>
                <a:ext cx="2473539" cy="398655"/>
              </a:xfrm>
              <a:prstGeom prst="rect">
                <a:avLst/>
              </a:prstGeom>
              <a:blipFill>
                <a:blip r:embed="rId9"/>
                <a:stretch>
                  <a:fillRect l="-2445" t="-8696" r="-978" b="-18841"/>
                </a:stretch>
              </a:blipFill>
              <a:ln w="19050">
                <a:solidFill>
                  <a:schemeClr val="tx1"/>
                </a:solidFill>
              </a:ln>
            </p:spPr>
            <p:txBody>
              <a:bodyPr/>
              <a:lstStyle/>
              <a:p>
                <a:r>
                  <a:rPr lang="ja-JP" altLang="en-US">
                    <a:noFill/>
                  </a:rPr>
                  <a:t> </a:t>
                </a:r>
              </a:p>
            </p:txBody>
          </p:sp>
        </mc:Fallback>
      </mc:AlternateContent>
      <p:pic>
        <p:nvPicPr>
          <p:cNvPr id="52" name="図 51">
            <a:extLst>
              <a:ext uri="{FF2B5EF4-FFF2-40B4-BE49-F238E27FC236}">
                <a16:creationId xmlns:a16="http://schemas.microsoft.com/office/drawing/2014/main" id="{366EC86B-E106-4281-BC12-DBCB8FB7D056}"/>
              </a:ext>
            </a:extLst>
          </p:cNvPr>
          <p:cNvPicPr>
            <a:picLocks noChangeAspect="1"/>
          </p:cNvPicPr>
          <p:nvPr/>
        </p:nvPicPr>
        <p:blipFill>
          <a:blip r:embed="rId10">
            <a:lum/>
            <a:alphaModFix/>
          </a:blip>
          <a:srcRect/>
          <a:stretch>
            <a:fillRect/>
          </a:stretch>
        </p:blipFill>
        <p:spPr>
          <a:xfrm flipH="1">
            <a:off x="1910813" y="2183952"/>
            <a:ext cx="81843" cy="2520001"/>
          </a:xfrm>
          <a:prstGeom prst="rect">
            <a:avLst/>
          </a:prstGeom>
          <a:noFill/>
          <a:ln>
            <a:noFill/>
          </a:ln>
        </p:spPr>
      </p:pic>
      <p:sp>
        <p:nvSpPr>
          <p:cNvPr id="69" name="矢印: U ターン 68">
            <a:extLst>
              <a:ext uri="{FF2B5EF4-FFF2-40B4-BE49-F238E27FC236}">
                <a16:creationId xmlns:a16="http://schemas.microsoft.com/office/drawing/2014/main" id="{EB8DB13B-0B80-41DD-A6BF-7DCDB281AB49}"/>
              </a:ext>
            </a:extLst>
          </p:cNvPr>
          <p:cNvSpPr/>
          <p:nvPr/>
        </p:nvSpPr>
        <p:spPr>
          <a:xfrm rot="10800000">
            <a:off x="6826101" y="6173774"/>
            <a:ext cx="1629289" cy="280034"/>
          </a:xfrm>
          <a:prstGeom prst="utur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F80AA33E-CF31-4809-9486-F5577600EBC1}"/>
                  </a:ext>
                </a:extLst>
              </p:cNvPr>
              <p:cNvSpPr txBox="1"/>
              <p:nvPr/>
            </p:nvSpPr>
            <p:spPr>
              <a:xfrm>
                <a:off x="7053348" y="6500555"/>
                <a:ext cx="125034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2000" i="1" smtClean="0">
                          <a:solidFill>
                            <a:srgbClr val="FF0000"/>
                          </a:solidFill>
                          <a:latin typeface="Cambria Math" panose="02040503050406030204" pitchFamily="18" charset="0"/>
                        </a:rPr>
                        <m:t>およそ</m:t>
                      </m:r>
                      <m:r>
                        <a:rPr kumimoji="1" lang="en-US" altLang="ja-JP" sz="2000" b="0" i="1" smtClean="0">
                          <a:solidFill>
                            <a:srgbClr val="FF0000"/>
                          </a:solidFill>
                          <a:latin typeface="Cambria Math" panose="02040503050406030204" pitchFamily="18" charset="0"/>
                        </a:rPr>
                        <m:t>1/8</m:t>
                      </m:r>
                    </m:oMath>
                  </m:oMathPara>
                </a14:m>
                <a:endParaRPr kumimoji="1" lang="ja-JP" altLang="en-US" dirty="0">
                  <a:solidFill>
                    <a:srgbClr val="FF0000"/>
                  </a:solidFill>
                </a:endParaRPr>
              </a:p>
            </p:txBody>
          </p:sp>
        </mc:Choice>
        <mc:Fallback xmlns="">
          <p:sp>
            <p:nvSpPr>
              <p:cNvPr id="70" name="テキスト ボックス 69">
                <a:extLst>
                  <a:ext uri="{FF2B5EF4-FFF2-40B4-BE49-F238E27FC236}">
                    <a16:creationId xmlns:a16="http://schemas.microsoft.com/office/drawing/2014/main" id="{F80AA33E-CF31-4809-9486-F5577600EBC1}"/>
                  </a:ext>
                </a:extLst>
              </p:cNvPr>
              <p:cNvSpPr txBox="1">
                <a:spLocks noRot="1" noChangeAspect="1" noMove="1" noResize="1" noEditPoints="1" noAdjustHandles="1" noChangeArrowheads="1" noChangeShapeType="1" noTextEdit="1"/>
              </p:cNvSpPr>
              <p:nvPr/>
            </p:nvSpPr>
            <p:spPr>
              <a:xfrm>
                <a:off x="7053348" y="6500555"/>
                <a:ext cx="1250342" cy="307777"/>
              </a:xfrm>
              <a:prstGeom prst="rect">
                <a:avLst/>
              </a:prstGeom>
              <a:blipFill>
                <a:blip r:embed="rId11"/>
                <a:stretch>
                  <a:fillRect l="-5854" t="-5882" r="-4390" b="-37255"/>
                </a:stretch>
              </a:blipFill>
            </p:spPr>
            <p:txBody>
              <a:bodyPr/>
              <a:lstStyle/>
              <a:p>
                <a:r>
                  <a:rPr lang="ja-JP" altLang="en-US">
                    <a:noFill/>
                  </a:rPr>
                  <a:t> </a:t>
                </a:r>
              </a:p>
            </p:txBody>
          </p:sp>
        </mc:Fallback>
      </mc:AlternateContent>
      <p:sp>
        <p:nvSpPr>
          <p:cNvPr id="43" name="CustomShape 2">
            <a:extLst>
              <a:ext uri="{FF2B5EF4-FFF2-40B4-BE49-F238E27FC236}">
                <a16:creationId xmlns:a16="http://schemas.microsoft.com/office/drawing/2014/main" id="{9B637F0B-85D5-460B-89C0-6C2C2BEBE8CA}"/>
              </a:ext>
            </a:extLst>
          </p:cNvPr>
          <p:cNvSpPr/>
          <p:nvPr/>
        </p:nvSpPr>
        <p:spPr>
          <a:xfrm>
            <a:off x="41256" y="37068"/>
            <a:ext cx="6488984" cy="4990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ja-JP" altLang="en-US" sz="2800" spc="-1" dirty="0">
                <a:latin typeface="Arial"/>
              </a:rPr>
              <a:t>曲げとせん断を受ける両端固定梁</a:t>
            </a:r>
            <a:endParaRPr lang="en-US" sz="2800" spc="-1" dirty="0">
              <a:latin typeface="Arial"/>
            </a:endParaRPr>
          </a:p>
        </p:txBody>
      </p:sp>
      <p:pic>
        <p:nvPicPr>
          <p:cNvPr id="44" name="グラフィックス 43">
            <a:extLst>
              <a:ext uri="{FF2B5EF4-FFF2-40B4-BE49-F238E27FC236}">
                <a16:creationId xmlns:a16="http://schemas.microsoft.com/office/drawing/2014/main" id="{0BBACCEA-3908-412F-9BFD-86110C1205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72" y="595430"/>
            <a:ext cx="3695700" cy="1371600"/>
          </a:xfrm>
          <a:prstGeom prst="rect">
            <a:avLst/>
          </a:prstGeom>
        </p:spPr>
      </p:pic>
      <p:sp>
        <p:nvSpPr>
          <p:cNvPr id="45" name="CustomShape 4">
            <a:extLst>
              <a:ext uri="{FF2B5EF4-FFF2-40B4-BE49-F238E27FC236}">
                <a16:creationId xmlns:a16="http://schemas.microsoft.com/office/drawing/2014/main" id="{29A2A879-52CC-4BE6-B62C-5DB0309BCF16}"/>
              </a:ext>
            </a:extLst>
          </p:cNvPr>
          <p:cNvSpPr/>
          <p:nvPr/>
        </p:nvSpPr>
        <p:spPr>
          <a:xfrm>
            <a:off x="5002952" y="971454"/>
            <a:ext cx="3923856" cy="718792"/>
          </a:xfrm>
          <a:prstGeom prst="rect">
            <a:avLst/>
          </a:prstGeom>
          <a:noFill/>
          <a:ln w="12600">
            <a:noFill/>
            <a:round/>
          </a:ln>
        </p:spPr>
        <p:style>
          <a:lnRef idx="0">
            <a:scrgbClr r="0" g="0" b="0"/>
          </a:lnRef>
          <a:fillRef idx="0">
            <a:scrgbClr r="0" g="0" b="0"/>
          </a:fillRef>
          <a:effectRef idx="0">
            <a:scrgbClr r="0" g="0" b="0"/>
          </a:effectRef>
          <a:fontRef idx="minor"/>
        </p:style>
        <p:txBody>
          <a:bodyPr wrap="none" lIns="96120" tIns="51120" rIns="96120" bIns="51120">
            <a:spAutoFit/>
          </a:bodyPr>
          <a:lstStyle/>
          <a:p>
            <a:r>
              <a:rPr lang="ja-JP" altLang="en-US" sz="2000" spc="-1" dirty="0">
                <a:latin typeface="Arial"/>
              </a:rPr>
              <a:t>の断面の横せん断ひずみ　  分布</a:t>
            </a:r>
            <a:endParaRPr lang="en-US" altLang="ja-JP" sz="2000" spc="-1" dirty="0">
              <a:latin typeface="Arial"/>
            </a:endParaRPr>
          </a:p>
          <a:p>
            <a:pPr>
              <a:lnSpc>
                <a:spcPct val="100000"/>
              </a:lnSpc>
            </a:pPr>
            <a:endParaRPr lang="en-US" altLang="ja-JP" sz="2000" spc="-1" dirty="0">
              <a:latin typeface="Arial"/>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47A4FD6-7685-4173-B914-0E303FF19550}"/>
                  </a:ext>
                </a:extLst>
              </p:cNvPr>
              <p:cNvSpPr txBox="1"/>
              <p:nvPr/>
            </p:nvSpPr>
            <p:spPr>
              <a:xfrm>
                <a:off x="4284921" y="878966"/>
                <a:ext cx="768223"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num>
                        <m:den>
                          <m:r>
                            <a:rPr kumimoji="1" lang="en-US" altLang="ja-JP" b="0" i="1" smtClean="0">
                              <a:latin typeface="Cambria Math" panose="02040503050406030204" pitchFamily="18" charset="0"/>
                            </a:rPr>
                            <m:t>𝑙</m:t>
                          </m:r>
                        </m:den>
                      </m:f>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3</m:t>
                          </m:r>
                        </m:num>
                        <m:den>
                          <m:r>
                            <a:rPr kumimoji="1" lang="en-US" altLang="ja-JP" b="0" i="1" smtClean="0">
                              <a:latin typeface="Cambria Math" panose="02040503050406030204" pitchFamily="18" charset="0"/>
                              <a:ea typeface="Cambria Math" panose="02040503050406030204" pitchFamily="18" charset="0"/>
                            </a:rPr>
                            <m:t>8</m:t>
                          </m:r>
                        </m:den>
                      </m:f>
                    </m:oMath>
                  </m:oMathPara>
                </a14:m>
                <a:endParaRPr kumimoji="1" lang="ja-JP" altLang="en-US" dirty="0"/>
              </a:p>
            </p:txBody>
          </p:sp>
        </mc:Choice>
        <mc:Fallback xmlns="">
          <p:sp>
            <p:nvSpPr>
              <p:cNvPr id="46" name="テキスト ボックス 45">
                <a:extLst>
                  <a:ext uri="{FF2B5EF4-FFF2-40B4-BE49-F238E27FC236}">
                    <a16:creationId xmlns:a16="http://schemas.microsoft.com/office/drawing/2014/main" id="{D47A4FD6-7685-4173-B914-0E303FF19550}"/>
                  </a:ext>
                </a:extLst>
              </p:cNvPr>
              <p:cNvSpPr txBox="1">
                <a:spLocks noRot="1" noChangeAspect="1" noMove="1" noResize="1" noEditPoints="1" noAdjustHandles="1" noChangeArrowheads="1" noChangeShapeType="1" noTextEdit="1"/>
              </p:cNvSpPr>
              <p:nvPr/>
            </p:nvSpPr>
            <p:spPr>
              <a:xfrm>
                <a:off x="4284921" y="878966"/>
                <a:ext cx="768223" cy="520399"/>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38133A91-AF49-4971-B70E-B1C71F15A28B}"/>
                  </a:ext>
                </a:extLst>
              </p:cNvPr>
              <p:cNvSpPr txBox="1"/>
              <p:nvPr/>
            </p:nvSpPr>
            <p:spPr>
              <a:xfrm>
                <a:off x="7911040" y="967941"/>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47" name="テキスト ボックス 46">
                <a:extLst>
                  <a:ext uri="{FF2B5EF4-FFF2-40B4-BE49-F238E27FC236}">
                    <a16:creationId xmlns:a16="http://schemas.microsoft.com/office/drawing/2014/main" id="{38133A91-AF49-4971-B70E-B1C71F15A28B}"/>
                  </a:ext>
                </a:extLst>
              </p:cNvPr>
              <p:cNvSpPr txBox="1">
                <a:spLocks noRot="1" noChangeAspect="1" noMove="1" noResize="1" noEditPoints="1" noAdjustHandles="1" noChangeArrowheads="1" noChangeShapeType="1" noTextEdit="1"/>
              </p:cNvSpPr>
              <p:nvPr/>
            </p:nvSpPr>
            <p:spPr>
              <a:xfrm>
                <a:off x="7911040" y="967941"/>
                <a:ext cx="381613" cy="307777"/>
              </a:xfrm>
              <a:prstGeom prst="rect">
                <a:avLst/>
              </a:prstGeom>
              <a:blipFill>
                <a:blip r:embed="rId15"/>
                <a:stretch>
                  <a:fillRect l="-19355" r="-11290" b="-26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EBD3F743-0D7C-499E-A5C9-50E5CCACE14F}"/>
                  </a:ext>
                </a:extLst>
              </p:cNvPr>
              <p:cNvSpPr txBox="1"/>
              <p:nvPr/>
            </p:nvSpPr>
            <p:spPr>
              <a:xfrm>
                <a:off x="1220727" y="3219324"/>
                <a:ext cx="38161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ja-JP" altLang="en-US" sz="2000" b="0" i="1" smtClean="0">
                              <a:latin typeface="Cambria Math" panose="02040503050406030204" pitchFamily="18" charset="0"/>
                            </a:rPr>
                            <m:t>𝛾</m:t>
                          </m:r>
                        </m:e>
                        <m:sub>
                          <m:r>
                            <a:rPr kumimoji="1" lang="en-US" altLang="ja-JP" sz="2000" b="0" i="1" smtClean="0">
                              <a:latin typeface="Cambria Math" panose="02040503050406030204" pitchFamily="18" charset="0"/>
                            </a:rPr>
                            <m:t>1</m:t>
                          </m:r>
                          <m:r>
                            <a:rPr lang="en-US" altLang="ja-JP" sz="2000" i="1">
                              <a:latin typeface="Cambria Math" panose="02040503050406030204" pitchFamily="18" charset="0"/>
                            </a:rPr>
                            <m:t>3</m:t>
                          </m:r>
                        </m:sub>
                      </m:sSub>
                    </m:oMath>
                  </m:oMathPara>
                </a14:m>
                <a:endParaRPr kumimoji="1" lang="ja-JP" altLang="en-US" dirty="0"/>
              </a:p>
            </p:txBody>
          </p:sp>
        </mc:Choice>
        <mc:Fallback xmlns="">
          <p:sp>
            <p:nvSpPr>
              <p:cNvPr id="48" name="テキスト ボックス 47">
                <a:extLst>
                  <a:ext uri="{FF2B5EF4-FFF2-40B4-BE49-F238E27FC236}">
                    <a16:creationId xmlns:a16="http://schemas.microsoft.com/office/drawing/2014/main" id="{EBD3F743-0D7C-499E-A5C9-50E5CCACE14F}"/>
                  </a:ext>
                </a:extLst>
              </p:cNvPr>
              <p:cNvSpPr txBox="1">
                <a:spLocks noRot="1" noChangeAspect="1" noMove="1" noResize="1" noEditPoints="1" noAdjustHandles="1" noChangeArrowheads="1" noChangeShapeType="1" noTextEdit="1"/>
              </p:cNvSpPr>
              <p:nvPr/>
            </p:nvSpPr>
            <p:spPr>
              <a:xfrm>
                <a:off x="1220727" y="3219324"/>
                <a:ext cx="381613" cy="307777"/>
              </a:xfrm>
              <a:prstGeom prst="rect">
                <a:avLst/>
              </a:prstGeom>
              <a:blipFill>
                <a:blip r:embed="rId16"/>
                <a:stretch>
                  <a:fillRect l="-17460" r="-11111" b="-254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FA3D2A40-4269-40AC-BF14-B82799BE693B}"/>
                  </a:ext>
                </a:extLst>
              </p:cNvPr>
              <p:cNvSpPr txBox="1"/>
              <p:nvPr/>
            </p:nvSpPr>
            <p:spPr>
              <a:xfrm>
                <a:off x="1661985" y="2094663"/>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50" name="テキスト ボックス 49">
                <a:extLst>
                  <a:ext uri="{FF2B5EF4-FFF2-40B4-BE49-F238E27FC236}">
                    <a16:creationId xmlns:a16="http://schemas.microsoft.com/office/drawing/2014/main" id="{FA3D2A40-4269-40AC-BF14-B82799BE693B}"/>
                  </a:ext>
                </a:extLst>
              </p:cNvPr>
              <p:cNvSpPr txBox="1">
                <a:spLocks noRot="1" noChangeAspect="1" noMove="1" noResize="1" noEditPoints="1" noAdjustHandles="1" noChangeArrowheads="1" noChangeShapeType="1" noTextEdit="1"/>
              </p:cNvSpPr>
              <p:nvPr/>
            </p:nvSpPr>
            <p:spPr>
              <a:xfrm>
                <a:off x="1661985" y="2094663"/>
                <a:ext cx="237244" cy="276999"/>
              </a:xfrm>
              <a:prstGeom prst="rect">
                <a:avLst/>
              </a:prstGeom>
              <a:blipFill>
                <a:blip r:embed="rId17"/>
                <a:stretch>
                  <a:fillRect l="-20513" r="-15385" b="-8889"/>
                </a:stretch>
              </a:blipFill>
            </p:spPr>
            <p:txBody>
              <a:bodyPr/>
              <a:lstStyle/>
              <a:p>
                <a:r>
                  <a:rPr lang="ja-JP" altLang="en-US">
                    <a:noFill/>
                  </a:rPr>
                  <a:t> </a:t>
                </a:r>
              </a:p>
            </p:txBody>
          </p:sp>
        </mc:Fallback>
      </mc:AlternateContent>
      <p:pic>
        <p:nvPicPr>
          <p:cNvPr id="7" name="図 6" descr="星と惑星のcg&#10;&#10;中程度の精度で自動的に生成された説明">
            <a:extLst>
              <a:ext uri="{FF2B5EF4-FFF2-40B4-BE49-F238E27FC236}">
                <a16:creationId xmlns:a16="http://schemas.microsoft.com/office/drawing/2014/main" id="{64158477-E350-4070-8A4D-F93F1BF2A9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76960" y="1885366"/>
            <a:ext cx="2944594" cy="2944594"/>
          </a:xfrm>
          <a:prstGeom prst="rect">
            <a:avLst/>
          </a:prstGeom>
        </p:spPr>
      </p:pic>
      <p:pic>
        <p:nvPicPr>
          <p:cNvPr id="27" name="図 26" descr="星と惑星のcg&#10;&#10;中程度の精度で自動的に生成された説明">
            <a:extLst>
              <a:ext uri="{FF2B5EF4-FFF2-40B4-BE49-F238E27FC236}">
                <a16:creationId xmlns:a16="http://schemas.microsoft.com/office/drawing/2014/main" id="{F7FAD50A-3444-48C9-A8BD-22E017C29E2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2481" y="1885366"/>
            <a:ext cx="2916242" cy="2916242"/>
          </a:xfrm>
          <a:prstGeom prst="rect">
            <a:avLst/>
          </a:prstGeom>
        </p:spPr>
      </p:pic>
      <p:cxnSp>
        <p:nvCxnSpPr>
          <p:cNvPr id="51" name="直線コネクタ 50">
            <a:extLst>
              <a:ext uri="{FF2B5EF4-FFF2-40B4-BE49-F238E27FC236}">
                <a16:creationId xmlns:a16="http://schemas.microsoft.com/office/drawing/2014/main" id="{0ACA2546-7CE2-4F52-82E3-52FFE8A7E6F5}"/>
              </a:ext>
            </a:extLst>
          </p:cNvPr>
          <p:cNvCxnSpPr/>
          <p:nvPr/>
        </p:nvCxnSpPr>
        <p:spPr>
          <a:xfrm>
            <a:off x="919213" y="1072726"/>
            <a:ext cx="0" cy="1911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115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6561</TotalTime>
  <Words>1572</Words>
  <Application>Microsoft Office PowerPoint</Application>
  <PresentationFormat>画面に合わせる (4:3)</PresentationFormat>
  <Paragraphs>359</Paragraphs>
  <Slides>33</Slides>
  <Notes>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33</vt:i4>
      </vt:variant>
    </vt:vector>
  </HeadingPairs>
  <TitlesOfParts>
    <vt:vector size="41" baseType="lpstr">
      <vt:lpstr>游ゴシック</vt:lpstr>
      <vt:lpstr>Arial</vt:lpstr>
      <vt:lpstr>Arial</vt:lpstr>
      <vt:lpstr>Cambria Math</vt:lpstr>
      <vt:lpstr>Liberation Sans</vt:lpstr>
      <vt:lpstr>Symbol</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田淵　航</dc:creator>
  <dc:description/>
  <cp:lastModifiedBy>田淵　航</cp:lastModifiedBy>
  <cp:revision>415</cp:revision>
  <cp:lastPrinted>2020-10-05T03:04:44Z</cp:lastPrinted>
  <dcterms:created xsi:type="dcterms:W3CDTF">2020-07-28T08:46:31Z</dcterms:created>
  <dcterms:modified xsi:type="dcterms:W3CDTF">2021-02-09T06:40:53Z</dcterms:modified>
  <dc:language>ja-JP</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ワイド画面</vt:lpwstr>
  </property>
  <property fmtid="{D5CDD505-2E9C-101B-9397-08002B2CF9AE}" pid="9" name="ScaleCrop">
    <vt:bool>false</vt:bool>
  </property>
  <property fmtid="{D5CDD505-2E9C-101B-9397-08002B2CF9AE}" pid="10" name="ShareDoc">
    <vt:bool>false</vt:bool>
  </property>
  <property fmtid="{D5CDD505-2E9C-101B-9397-08002B2CF9AE}" pid="11" name="Slides">
    <vt:i4>13</vt:i4>
  </property>
</Properties>
</file>