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handoutMasterIdLst>
    <p:handoutMasterId r:id="rId14"/>
  </p:handoutMasterIdLst>
  <p:sldIdLst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</p:sldIdLst>
  <p:sldSz cx="10080625" cy="5670550"/>
  <p:notesSz cx="7559675" cy="106918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6" userDrawn="1">
          <p15:clr>
            <a:srgbClr val="A4A3A4"/>
          </p15:clr>
        </p15:guide>
        <p15:guide id="2" pos="31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8" autoAdjust="0"/>
    <p:restoredTop sz="82706" autoAdjust="0"/>
  </p:normalViewPr>
  <p:slideViewPr>
    <p:cSldViewPr snapToGrid="0" showGuides="1">
      <p:cViewPr varScale="1">
        <p:scale>
          <a:sx n="77" d="100"/>
          <a:sy n="77" d="100"/>
        </p:scale>
        <p:origin x="824" y="60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DA8CBCB-7F99-4ACB-917C-9AFE0038F7E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63753A2-A688-45D9-B540-B03266277A54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F23FAF5-DD85-42EA-B08F-03044E76FF72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D11B636-8E6A-46EB-83D1-C2382398D45B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DEAC90A-CCD8-4089-8E7A-095ECE364A16}" type="slidenum">
              <a:t>‹#›</a:t>
            </a:fld>
            <a:endParaRPr lang="en-US" sz="14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35182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CB5A757-48D4-4C9B-88EF-6278BB5BD0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20000" y="900000"/>
            <a:ext cx="6120000" cy="344160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8003AB4-EA3B-4A52-B3DE-DC975A34599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20000" y="4680000"/>
            <a:ext cx="6120000" cy="504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 altLang="ja-JP"/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AAFC37F4-CC80-4570-AE89-279D8E467B9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Liberation Sans" pitchFamily="34"/>
                <a:ea typeface="ＭＳ 明朝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E01D274-D53C-458A-BBBE-7278E5F44DF3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Liberation Sans" pitchFamily="34"/>
                <a:ea typeface="ＭＳ 明朝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E063C88-26F1-42E6-8C3D-FF57D02ADE8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Liberation Sans" pitchFamily="34"/>
                <a:ea typeface="ＭＳ 明朝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F57B0B0-D114-457E-B046-D2818E50C8A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Liberation Sans" pitchFamily="34"/>
                <a:ea typeface="ＭＳ 明朝" pitchFamily="2"/>
                <a:cs typeface="Tahoma" pitchFamily="2"/>
              </a:defRPr>
            </a:lvl1pPr>
          </a:lstStyle>
          <a:p>
            <a:pPr lvl="0"/>
            <a:fld id="{A02774B9-78F8-49C2-89C6-A9A6CDB4280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63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0" hangingPunct="0">
      <a:tabLst/>
      <a:defRPr lang="en-US" altLang="ja-JP" sz="2000" b="0" i="0" u="none" strike="noStrike" kern="1200">
        <a:ln>
          <a:noFill/>
        </a:ln>
        <a:latin typeface="Liberation Sans" pitchFamily="18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F02F78C-9F32-4961-A263-2537D684394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B2393DB-BFDE-47C6-BED8-9B6AEF37349C}" type="slidenum">
              <a:t>1</a:t>
            </a:fld>
            <a:endParaRPr lang="en-US"/>
          </a:p>
        </p:txBody>
      </p:sp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1D3442D-2423-4CE5-866C-A5D0016DA45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96C1092-D4AD-456D-A9DA-A3372CEBA26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</p:spPr>
        <p:txBody>
          <a:bodyPr/>
          <a:lstStyle/>
          <a:p>
            <a:pPr indent="-216000"/>
            <a:endParaRPr lang="en-US" altLang="ja-JP">
              <a:highlight>
                <a:scrgbClr r="0" g="0" b="0">
                  <a:alpha val="0"/>
                </a:scrgbClr>
              </a:highlight>
              <a:ea typeface="ＭＳ Ｐゴシック" pitchFamily="2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9B8CA14-91A6-4774-A55C-EAE77F20ED2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B1E132E-961B-42A6-9007-EB0DB412E19F}" type="slidenum">
              <a:t>10</a:t>
            </a:fld>
            <a:endParaRPr lang="en-US"/>
          </a:p>
        </p:txBody>
      </p:sp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7441DB1-47F3-4F9A-AFB8-623D3986FFA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B1015C0-D161-4825-A929-5EE4DE94CC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</p:spPr>
        <p:txBody>
          <a:bodyPr>
            <a:spAutoFit/>
          </a:bodyPr>
          <a:lstStyle/>
          <a:p>
            <a:endParaRPr lang="en-US" altLang="ja-JP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A55D602-623A-4B25-9F7A-7649E2DB797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73C19EE-7570-4A86-BBEC-54FDE4F3E458}" type="slidenum">
              <a:t>2</a:t>
            </a:fld>
            <a:endParaRPr lang="en-US"/>
          </a:p>
        </p:txBody>
      </p:sp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0999621-92CA-46B9-830D-AB4D4E530B9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236AE46-2A0E-43E8-ADCD-88C154B75CA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</p:spPr>
        <p:txBody>
          <a:bodyPr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/>
            </a:pPr>
            <a:endParaRPr lang="en-US" altLang="ja-JP" sz="20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F2B51B8-3FBB-4AE1-B92E-C03C3A9AD6A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48FFC60-B0F4-4A37-85DC-882E11FF2CEB}" type="slidenum">
              <a:t>3</a:t>
            </a:fld>
            <a:endParaRPr lang="en-US"/>
          </a:p>
        </p:txBody>
      </p:sp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CB5EF6A-B0F0-4D49-95A7-2CE6678908E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501A675-E090-4B04-B663-A3BC0027D39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</p:spPr>
        <p:txBody>
          <a:bodyPr>
            <a:spAutoFit/>
          </a:bodyPr>
          <a:lstStyle/>
          <a:p>
            <a:endParaRPr lang="en-US" altLang="ja-JP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FA93C7-EFCC-4734-8020-099D1A624D1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198F1AD-F2F1-4434-BC57-3586036ED398}" type="slidenum">
              <a:t>4</a:t>
            </a:fld>
            <a:endParaRPr lang="en-US"/>
          </a:p>
        </p:txBody>
      </p:sp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7A95353-843E-4F2C-A254-0E57EA7919C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040DB77-4045-4226-A9EE-4E0E96DB93D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94EDBCC-D3B0-4F70-BA9A-4823821A2C2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3B80172-D444-4E95-AAC4-D2CA11C1EF2A}" type="slidenum">
              <a:t>5</a:t>
            </a:fld>
            <a:endParaRPr lang="en-US"/>
          </a:p>
        </p:txBody>
      </p:sp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137F835-EADD-43CB-AFD8-A21E7E0019F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F3599D-5292-4EC5-8091-749AA3E4B46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</p:spPr>
        <p:txBody>
          <a:bodyPr>
            <a:spAutoFit/>
          </a:bodyPr>
          <a:lstStyle/>
          <a:p>
            <a:endParaRPr lang="en-US" altLang="ja-JP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4A0DC7F-DCA9-4153-B4B0-E0A790D2DE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A947052-BCDD-4A34-97DD-A0147F01EE90}" type="slidenum">
              <a:t>6</a:t>
            </a:fld>
            <a:endParaRPr lang="en-US"/>
          </a:p>
        </p:txBody>
      </p:sp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3442878-8509-4E10-838B-2B64A907527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D7D3906-1D31-464F-B3E8-8CBC966E7E9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2BE81F1-2F4F-4EF4-B5AF-25C7684CD59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3333984-565B-4C4B-83BA-436BC3232F38}" type="slidenum">
              <a:t>7</a:t>
            </a:fld>
            <a:endParaRPr lang="en-US"/>
          </a:p>
        </p:txBody>
      </p:sp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8FAFAC9-9848-4287-8476-D21F8C0708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6F8AA97-F3D5-4CEF-99BC-E0CB414EB3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</p:spPr>
        <p:txBody>
          <a:bodyPr>
            <a:spAutoFit/>
          </a:bodyPr>
          <a:lstStyle/>
          <a:p>
            <a:endParaRPr lang="en-US" altLang="ja-JP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5370FAE-1CDD-4345-B8FE-07E0932FAB7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28CB484-03A1-4D20-8D32-71C533628F95}" type="slidenum">
              <a:t>8</a:t>
            </a:fld>
            <a:endParaRPr lang="en-US"/>
          </a:p>
        </p:txBody>
      </p:sp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1C15D58-1434-4A5C-99E4-76FEF6292AC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DE31C62-8276-40FF-AF72-8F8F3F9DE31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</p:spPr>
        <p:txBody>
          <a:bodyPr>
            <a:spAutoFit/>
          </a:bodyPr>
          <a:lstStyle/>
          <a:p>
            <a:endParaRPr lang="en-US" altLang="ja-JP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C486005-90F9-4DAE-9094-92322C8E9B6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A2441A4-A2BE-430E-8EE5-6F876A71B240}" type="slidenum">
              <a:t>9</a:t>
            </a:fld>
            <a:endParaRPr lang="en-US"/>
          </a:p>
        </p:txBody>
      </p:sp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0872196-D938-41F5-B142-9E43B14BA9C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801F6A3-35E1-43DD-9FD7-4885764444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</p:spPr>
        <p:txBody>
          <a:bodyPr>
            <a:spAutoFit/>
          </a:bodyPr>
          <a:lstStyle/>
          <a:p>
            <a:endParaRPr lang="en-US" altLang="ja-JP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59870F-03D0-4D60-B51B-62548824E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0BD82B7-C560-4787-A45C-CB2EDB7F1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E00DC27-D007-46ED-9950-320F002A1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313DB94-8297-419F-AB91-7C10F656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95D39E-AF42-40C5-856C-B9022AE3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936169D-CD67-449B-A412-0FB82D069C8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3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F63496-75D7-40FA-A81A-DF12E056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EDA311C-1441-404D-880F-F2A9BE33C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164E5EB-79A9-4D2F-AF87-553EC847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FC904FF-974E-48D4-A487-872807C39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E44CC5-021D-4FF3-B3A4-A6B6A4B5B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1310221-F35A-4BB0-8D20-172A011F5A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2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8B2640A-A68D-4D2B-82EA-07F1D60731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215900"/>
            <a:ext cx="2266950" cy="44402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27BAA97-AB0A-4FBC-86E0-4CE308D08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15900"/>
            <a:ext cx="6653212" cy="44402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EC49A5D-D9A8-46A8-8FE9-9D80EB832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0D7DA99-A139-4816-A807-43AEE6134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0377A35-6ECD-43AD-89F7-65A6AFE6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78842E-1A9E-4A02-A594-99DA62BC8E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69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6E96BB-02FF-45BE-9085-9C70739D8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FA12CC8-19B9-44CD-9EBF-0A3B965E6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23629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AC8614-F792-4C5A-BF7A-A22C68DA0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F85C03-A9C1-4EEC-AB75-17ACA1310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109055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0AE878-2CF1-4403-902A-1FF27605A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3B8177A-DBBA-4B08-94D3-1602DF0E5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566845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8F7A24-EB58-426E-BC79-48E53D264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4CC21B-20B6-4EEB-BAD7-826B875EE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9287" cy="328771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03BAC0B-319C-4CEA-83A4-D57FF20E3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327150"/>
            <a:ext cx="4460875" cy="328771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444953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650AFD-819F-4810-B94E-E78BC730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15B14DD-131B-477D-A8D9-E7C5F19B1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D22571A-29A5-4C32-92F0-206035545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DF74B08-3F9F-4EB8-B8AA-4B268F968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CF75996-7AC5-4A8B-A8D6-453C031081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4106420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945D7B-692A-494A-8DD2-1F153C72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68366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113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462253-CFFD-43A2-946F-B2F3F1F64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EB66B3-8102-4E35-A00B-C0380A38F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A492C7B-0A5A-43AF-A43F-6FF843BCCE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36694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F3F179-081B-471D-B5F3-DDB36986E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CCB476-D2BC-4312-8E81-CCE2F2DBC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9B8391-28B6-429C-9DB6-DC5F00E0C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BF167C5-4211-435A-AE7D-ECF8267AB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696A0D-0FBF-4D92-9658-389785B3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95F89D-1907-4484-BEC0-689B649A865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2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8295A3-AA97-4A0D-8AB7-2D6EF008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7DA38E6-EC1B-473C-95CC-1353C652F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32B42C9-80B6-4D84-8C36-818EC807C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260469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64346F-A529-49F5-92A6-84913020E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436BD92-E462-4E2D-9FB0-2D84AEB70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69853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A54EC75-E962-4F10-8E1B-E2123C4CD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225425"/>
            <a:ext cx="2266950" cy="43894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8F64AFA-2634-42D7-8CDD-3CA5FDB4B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3212" cy="43894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7414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F4F6B5-1079-4628-B6E5-045D1B92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CAE68C5-8A4D-4A30-8A69-4FF5B6661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0C422B-6F1F-4E0A-B832-35B4F5C5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2796CDA-06E4-4AF3-A1CE-131D7FD4A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4F327D-CF87-4D9D-B178-9B0C4810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52C39D3-8277-455A-907D-C96C4BB060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0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FDEF63-A0AE-4336-843C-CC22D3C1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A85039-4BBA-43DF-9998-083503795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68425"/>
            <a:ext cx="4459287" cy="328771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5E8CEA5-88BF-469A-987D-2AF86EDA6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368425"/>
            <a:ext cx="4460875" cy="328771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51F7194-105C-40AD-88E0-25B83E7D3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1FA39E-D88D-4C83-BFBB-B7EF4F302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8D77794-87B8-400B-8B65-C2132637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3267EFF-43A2-45EA-93FB-27165D40667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8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1E19D4-C543-4CB8-84AF-2348C349C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ABE1A20-50D1-42C1-843A-97813B5EE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467F260-6A1B-48FE-A7F7-AC0B4864F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2D86DF8-7C90-46FD-A9F0-2561365B3F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7B91167-DDF2-4E99-B251-93D4FCF179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B96A243-3C62-4B0B-8727-88E1AE5FA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A39B9FF-CF12-4FC7-96C6-B23AF286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711E33C-AD4D-4441-A825-943A35399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1C02B9-0681-4E1C-8B11-1D400D18402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4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5C7695-1537-4020-B722-070B76E16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A5FC32E-55C9-48DA-8366-986C4688E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D22DEF4-1C1C-4BF4-84DB-D903A545C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C4DB1EC-F46E-4DDD-8C09-7A2DCE37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556BE3-1D71-4BAF-9D25-0C68867BCED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7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2ED84ED-EB65-4ED6-B8A7-2010A7FF6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57C202-C6D1-4F1E-AB24-52D5D04B6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327E16-569F-4067-A1A9-EEDD27DF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102478F-65A2-411F-B28E-AF352A900DE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4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797203-F41B-45F9-8569-A94CC3BE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039302-B080-4E0D-8DA9-CC0F4D68F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277119F-CD4E-4790-902E-909E7330E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797D50D-5CA6-47E6-9DEF-F9BB4E590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AC0D77-42EE-4E27-912C-A04E5CB0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0824E35-142B-43B7-A3EB-2E1EA59C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32E431B-55A2-4AFF-82BE-197AACE7C1C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5D5369-62AF-4C2A-9E13-533930EF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37833F9-79F1-4B33-ACCE-77D6E90563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346122F-E563-45FA-81D3-8A9E19B73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28131B5-8028-4D03-BAB7-497C62FD6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6C3E2BF-C366-4345-86BD-9C02002D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2B25BF7-4CEB-4C15-8DA4-1C435444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C840C4A-EBD8-4D5F-B519-1C6168A232A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1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グラフィックス 1">
            <a:extLst>
              <a:ext uri="{FF2B5EF4-FFF2-40B4-BE49-F238E27FC236}">
                <a16:creationId xmlns:a16="http://schemas.microsoft.com/office/drawing/2014/main" id="{5E17228A-7C16-4C36-BCA8-78BAEB59A93E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58320" y="81000"/>
            <a:ext cx="7794360" cy="1205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タイトル プレースホルダー 2">
            <a:extLst>
              <a:ext uri="{FF2B5EF4-FFF2-40B4-BE49-F238E27FC236}">
                <a16:creationId xmlns:a16="http://schemas.microsoft.com/office/drawing/2014/main" id="{C16F018C-DDD1-4042-B95E-4ED4340DB9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216000"/>
            <a:ext cx="7020000" cy="9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 altLang="ja-JP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3918B71-C571-475E-95DC-19D935B7D0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368000"/>
            <a:ext cx="9072000" cy="3288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1F87AD9-395F-4C90-AC57-1365B988231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516492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Liberation Sans" pitchFamily="34"/>
                <a:ea typeface="ＭＳ 明朝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04100F9-BE01-48B3-BB28-ACD7AC876E5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000" y="516492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hangingPunct="0">
              <a:buNone/>
              <a:tabLst/>
              <a:defRPr lang="en-US" sz="1400" kern="1200">
                <a:latin typeface="Liberation Sans" pitchFamily="34"/>
                <a:ea typeface="ＭＳ 明朝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1FDA68C-FE68-4A47-8E04-6A62D1AB01B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000" y="516492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Liberation Sans" pitchFamily="34"/>
                <a:ea typeface="ＭＳ 明朝" pitchFamily="2"/>
                <a:cs typeface="Tahoma" pitchFamily="2"/>
              </a:defRPr>
            </a:lvl1pPr>
          </a:lstStyle>
          <a:p>
            <a:pPr lvl="0"/>
            <a:fld id="{26611EB2-AC3D-4297-A01A-D4068D9B6828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hangingPunct="0">
        <a:tabLst/>
        <a:defRPr lang="en-US" altLang="ja-JP" sz="3570" b="0" i="0" u="none" strike="noStrike" kern="1200">
          <a:ln>
            <a:noFill/>
          </a:ln>
          <a:solidFill>
            <a:srgbClr val="FFFFFF"/>
          </a:solidFill>
          <a:latin typeface="Liberation Sans" pitchFamily="34"/>
        </a:defRPr>
      </a:lvl1pPr>
    </p:titleStyle>
    <p:bodyStyle>
      <a:lvl1pPr marL="0" marR="0" indent="0" hangingPunct="0">
        <a:spcBef>
          <a:spcPts val="0"/>
        </a:spcBef>
        <a:spcAft>
          <a:spcPts val="1148"/>
        </a:spcAft>
        <a:tabLst/>
        <a:defRPr lang="en-US" altLang="ja-JP" sz="2600" b="0" i="0" u="none" strike="noStrike" kern="1200">
          <a:ln>
            <a:noFill/>
          </a:ln>
          <a:latin typeface="Liberation Sans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9005A9-4B08-4FA8-B4C1-6DCF7AB7DC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 altLang="ja-JP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ECCCDE4-E50A-416F-95EB-6ADD9FF65E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326600"/>
            <a:ext cx="9071640" cy="3288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hangingPunct="0">
        <a:tabLst/>
        <a:defRPr lang="en-US" altLang="ja-JP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ＭＳ Ｐゴシック" pitchFamily="2"/>
          <a:cs typeface="Arial" pitchFamily="2"/>
        </a:defRPr>
      </a:lvl1pPr>
    </p:titleStyle>
    <p:bodyStyle>
      <a:lvl1pPr hangingPunct="0">
        <a:spcBef>
          <a:spcPts val="1417"/>
        </a:spcBef>
        <a:spcAft>
          <a:spcPts val="0"/>
        </a:spcAft>
        <a:tabLst/>
        <a:defRPr lang="en-US" altLang="ja-JP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ＭＳ Ｐゴシック" pitchFamily="2"/>
          <a:cs typeface="Ari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CE7046-DCD5-4758-A1AE-83F743E03B6B}"/>
              </a:ext>
            </a:extLst>
          </p:cNvPr>
          <p:cNvSpPr txBox="1"/>
          <p:nvPr/>
        </p:nvSpPr>
        <p:spPr>
          <a:xfrm>
            <a:off x="611952" y="870972"/>
            <a:ext cx="8932551" cy="162969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ja-JP" sz="3200" b="0" i="0" u="none" strike="noStrike" kern="1200" cap="none" dirty="0">
                <a:ln>
                  <a:noFill/>
                </a:ln>
                <a:latin typeface="Liberation Sans" pitchFamily="18"/>
                <a:ea typeface="ＭＳ Ｐゴシック" pitchFamily="2"/>
                <a:cs typeface="Arial" pitchFamily="2"/>
              </a:rPr>
              <a:t>　要素試験による鋼コンクリート界面の付着強度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endParaRPr lang="en-US" sz="3200" b="0" i="0" u="none" strike="noStrike" kern="1200" cap="none" dirty="0">
              <a:ln>
                <a:noFill/>
              </a:ln>
              <a:latin typeface="Liberation Sans" pitchFamily="18"/>
              <a:ea typeface="ＭＳ Ｐゴシック" pitchFamily="2"/>
              <a:cs typeface="Arial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ja-JP" sz="3200" b="0" i="0" u="none" strike="noStrike" kern="1200" cap="none" dirty="0">
                <a:ln>
                  <a:noFill/>
                </a:ln>
                <a:latin typeface="Liberation Sans" pitchFamily="18"/>
                <a:ea typeface="ＭＳ Ｐゴシック" pitchFamily="2"/>
                <a:cs typeface="Arial" pitchFamily="2"/>
              </a:rPr>
              <a:t>および臨界エネルギ解放率の評価に関する一考察</a:t>
            </a:r>
            <a:endParaRPr lang="en-US" altLang="ja-JP" sz="3200" b="0" i="0" u="none" strike="noStrike" kern="1200" cap="none" dirty="0">
              <a:ln>
                <a:noFill/>
              </a:ln>
              <a:latin typeface="Liberation Sans" pitchFamily="18"/>
              <a:ea typeface="ＭＳ Ｐゴシック" pitchFamily="2"/>
              <a:cs typeface="Arial" pitchFamily="2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EC490C-DC03-4702-BA5F-22C7A3EFE68E}"/>
              </a:ext>
            </a:extLst>
          </p:cNvPr>
          <p:cNvSpPr txBox="1"/>
          <p:nvPr/>
        </p:nvSpPr>
        <p:spPr>
          <a:xfrm>
            <a:off x="3834312" y="3400265"/>
            <a:ext cx="2412000" cy="7203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 cap="none" dirty="0">
                <a:ln>
                  <a:noFill/>
                </a:ln>
                <a:latin typeface="Liberation Sans" pitchFamily="18"/>
                <a:ea typeface="ＭＳ Ｐゴシック" pitchFamily="2"/>
                <a:cs typeface="Arial" pitchFamily="2"/>
              </a:rPr>
              <a:t>構造強度学研究室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 cap="none" dirty="0">
                <a:ln>
                  <a:noFill/>
                </a:ln>
                <a:latin typeface="Liberation Sans" pitchFamily="18"/>
                <a:ea typeface="ＭＳ Ｐゴシック" pitchFamily="2"/>
                <a:cs typeface="Arial" pitchFamily="2"/>
              </a:rPr>
              <a:t>　　大高　淳文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7F4D11-4499-4315-990C-0C831EFA06FD}"/>
              </a:ext>
            </a:extLst>
          </p:cNvPr>
          <p:cNvSpPr txBox="1"/>
          <p:nvPr/>
        </p:nvSpPr>
        <p:spPr>
          <a:xfrm>
            <a:off x="4042032" y="4278305"/>
            <a:ext cx="1996560" cy="346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ＭＳ Ｐゴシック" pitchFamily="2"/>
                <a:cs typeface="Arial" pitchFamily="2"/>
              </a:rPr>
              <a:t>2021</a:t>
            </a:r>
            <a:r>
              <a:rPr lang="ja-JP" sz="1800" b="0" i="0" u="none" strike="noStrike" kern="1200" cap="none" dirty="0">
                <a:ln>
                  <a:noFill/>
                </a:ln>
                <a:latin typeface="Liberation Sans" pitchFamily="18"/>
                <a:ea typeface="ＭＳ Ｐゴシック" pitchFamily="2"/>
                <a:cs typeface="Arial" pitchFamily="2"/>
              </a:rPr>
              <a:t>年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ＭＳ Ｐゴシック" pitchFamily="2"/>
                <a:cs typeface="Arial" pitchFamily="2"/>
              </a:rPr>
              <a:t>2</a:t>
            </a:r>
            <a:r>
              <a:rPr lang="ja-JP" sz="1800" b="0" i="0" u="none" strike="noStrike" kern="1200" cap="none" dirty="0">
                <a:ln>
                  <a:noFill/>
                </a:ln>
                <a:latin typeface="Liberation Sans" pitchFamily="18"/>
                <a:ea typeface="ＭＳ Ｐゴシック" pitchFamily="2"/>
                <a:cs typeface="Arial" pitchFamily="2"/>
              </a:rPr>
              <a:t>月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ＭＳ Ｐゴシック" pitchFamily="2"/>
                <a:cs typeface="Arial" pitchFamily="2"/>
              </a:rPr>
              <a:t>16</a:t>
            </a:r>
            <a:r>
              <a:rPr lang="ja-JP" sz="1800" b="0" i="0" u="none" strike="noStrike" kern="1200" cap="none" dirty="0">
                <a:ln>
                  <a:noFill/>
                </a:ln>
                <a:latin typeface="Liberation Sans" pitchFamily="18"/>
                <a:ea typeface="ＭＳ Ｐゴシック" pitchFamily="2"/>
                <a:cs typeface="Arial" pitchFamily="2"/>
              </a:rPr>
              <a:t>日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3">
            <a:extLst>
              <a:ext uri="{FF2B5EF4-FFF2-40B4-BE49-F238E27FC236}">
                <a16:creationId xmlns:a16="http://schemas.microsoft.com/office/drawing/2014/main" id="{A9B391F9-D9DD-4BA0-8347-F7A3A3C4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7000" y="5156607"/>
            <a:ext cx="2348280" cy="390600"/>
          </a:xfrm>
        </p:spPr>
        <p:txBody>
          <a:bodyPr/>
          <a:lstStyle/>
          <a:p>
            <a:pPr lvl="0"/>
            <a:fld id="{B600191B-D552-4B3F-803A-4872B78D2413}" type="slidenum">
              <a:rPr lang="en-US" smtClean="0"/>
              <a:t>10</a:t>
            </a:fld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B4A2E37-F4E1-4829-A90B-B8BA81BA69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ja-JP" altLang="en-US" sz="2800">
                <a:ea typeface="ＭＳ 明朝" pitchFamily="2"/>
                <a:cs typeface="Tahoma" pitchFamily="2"/>
              </a:rPr>
              <a:t>まとめ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7050E7B-95A9-4593-B4C4-D92534F7177F}"/>
              </a:ext>
            </a:extLst>
          </p:cNvPr>
          <p:cNvSpPr txBox="1"/>
          <p:nvPr/>
        </p:nvSpPr>
        <p:spPr>
          <a:xfrm>
            <a:off x="1083555" y="1456494"/>
            <a:ext cx="8491725" cy="368417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・実験結果から，界面の力学特性である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　付着強度と臨界エネルギ解放率を評価</a:t>
            </a:r>
            <a:r>
              <a:rPr lang="ja-JP" altLang="en-US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でき</a:t>
            </a:r>
            <a:r>
              <a:rPr lang="ja-JP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た．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hangingPunct="0"/>
            <a:r>
              <a:rPr lang="ja-JP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・</a:t>
            </a:r>
            <a:r>
              <a:rPr lang="ja-JP" altLang="en-US" dirty="0"/>
              <a:t>試験結果の違いがひび割れの有無によるものであること，</a:t>
            </a:r>
            <a:endParaRPr lang="en-US" altLang="ja-JP" dirty="0"/>
          </a:p>
          <a:p>
            <a:pPr hangingPunct="0"/>
            <a:r>
              <a:rPr lang="ja-JP" altLang="en-US" dirty="0"/>
              <a:t>　ひび割れが生じない場合の残留荷重が摩擦によるもので</a:t>
            </a:r>
            <a:endParaRPr lang="en-US" altLang="ja-JP" dirty="0"/>
          </a:p>
          <a:p>
            <a:pPr hangingPunct="0"/>
            <a:r>
              <a:rPr lang="ja-JP" altLang="en-US" dirty="0"/>
              <a:t>　ある可能性が高いことを収縮の数値解析により確認した．</a:t>
            </a:r>
            <a:endParaRPr lang="en-US" altLang="ja-JP" dirty="0"/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hangingPunct="0"/>
            <a:r>
              <a:rPr lang="ja-JP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・</a:t>
            </a:r>
            <a:r>
              <a:rPr lang="ja-JP" altLang="en-US" dirty="0"/>
              <a:t>数値モデルを構築し，ねじりせん断試験を再現すること</a:t>
            </a:r>
            <a:endParaRPr lang="en-US" altLang="ja-JP" dirty="0"/>
          </a:p>
          <a:p>
            <a:pPr hangingPunct="0"/>
            <a:r>
              <a:rPr lang="ja-JP" altLang="en-US" dirty="0"/>
              <a:t>　ができた．</a:t>
            </a:r>
            <a:endParaRPr lang="en-US" altLang="ja-JP" dirty="0"/>
          </a:p>
          <a:p>
            <a:pPr hangingPunct="0"/>
            <a:endParaRPr lang="en-US" altLang="ja-JP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hangingPunct="0"/>
            <a:r>
              <a:rPr lang="ja-JP" altLang="en-US" dirty="0">
                <a:latin typeface="Liberation Sans" pitchFamily="18"/>
                <a:ea typeface="ＭＳ 明朝" pitchFamily="2"/>
                <a:cs typeface="Tahoma" pitchFamily="2"/>
              </a:rPr>
              <a:t>・実際の構造物の挙動をこのモデルで再現できるかを確認したい</a:t>
            </a:r>
            <a:r>
              <a:rPr lang="en-US" altLang="ja-JP" dirty="0">
                <a:latin typeface="Liberation Sans" pitchFamily="18"/>
                <a:ea typeface="ＭＳ 明朝" pitchFamily="2"/>
                <a:cs typeface="Tahoma" pitchFamily="2"/>
              </a:rPr>
              <a:t>.</a:t>
            </a:r>
            <a:endParaRPr lang="ja-JP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48761A83-C1F5-4504-8EDF-014B6B83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2FEBC5-86FB-4E5E-81BA-DEE0CA8697A7}" type="slidenum">
              <a:rPr lang="en-US" smtClean="0"/>
              <a:t>2</a:t>
            </a:fld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8DD8EAC-096C-49A5-9A6C-5F80D38FF2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216000"/>
            <a:ext cx="3024000" cy="936000"/>
          </a:xfrm>
        </p:spPr>
        <p:txBody>
          <a:bodyPr/>
          <a:lstStyle/>
          <a:p>
            <a:pPr lvl="0"/>
            <a:r>
              <a:rPr lang="ja-JP" altLang="en-US" sz="2800">
                <a:ea typeface="ＭＳ 明朝" pitchFamily="2"/>
                <a:cs typeface="Tahoma" pitchFamily="2"/>
              </a:rPr>
              <a:t>背景・目的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091BDBC-9CDD-4CEE-BDC7-FD4B479C8FB9}"/>
              </a:ext>
            </a:extLst>
          </p:cNvPr>
          <p:cNvSpPr txBox="1"/>
          <p:nvPr/>
        </p:nvSpPr>
        <p:spPr>
          <a:xfrm>
            <a:off x="72000" y="1368000"/>
            <a:ext cx="10008625" cy="2804442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2200"/>
            </a:pPr>
            <a:r>
              <a:rPr lang="ja-JP" altLang="en-US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鋼コンクリート構造における鋼板と</a:t>
            </a:r>
            <a:r>
              <a:rPr lang="ja-JP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コンクリートの付着</a:t>
            </a:r>
            <a:r>
              <a:rPr lang="ja-JP" altLang="en-US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は無視されてきた</a:t>
            </a:r>
            <a:endParaRPr lang="en-US" altLang="ja-JP" sz="22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2200"/>
            </a:pPr>
            <a:r>
              <a:rPr lang="ja-JP" altLang="en-US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しかし，</a:t>
            </a:r>
            <a:r>
              <a:rPr lang="en-US" altLang="ja-JP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2017</a:t>
            </a:r>
            <a:r>
              <a:rPr lang="ja-JP" altLang="en-US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年道路橋示方書で付着は適切に考慮することに</a:t>
            </a:r>
            <a:endParaRPr lang="ja-JP" sz="22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2200"/>
            </a:pPr>
            <a:r>
              <a:rPr lang="en-US" altLang="ja-JP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【</a:t>
            </a:r>
            <a:r>
              <a:rPr lang="ja-JP" altLang="en-US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鉄筋とコンクリートの付着については多くの研究（島ら</a:t>
            </a:r>
            <a:r>
              <a:rPr lang="en-US" altLang="ja-JP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1987</a:t>
            </a:r>
            <a:r>
              <a:rPr lang="ja-JP" altLang="en-US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他多数）</a:t>
            </a:r>
            <a:r>
              <a:rPr lang="en-US" altLang="ja-JP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】</a:t>
            </a:r>
            <a:endParaRPr lang="en-US" sz="22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2200"/>
            </a:pPr>
            <a:r>
              <a:rPr lang="ja-JP" altLang="en-US" sz="2200" dirty="0">
                <a:latin typeface="Liberation Sans" pitchFamily="18"/>
                <a:ea typeface="ＭＳ 明朝" pitchFamily="2"/>
                <a:cs typeface="Tahoma" pitchFamily="2"/>
              </a:rPr>
              <a:t>ところが鋼板</a:t>
            </a:r>
            <a:r>
              <a:rPr lang="ja-JP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とコンクリートの付着に関する研究は</a:t>
            </a:r>
            <a:r>
              <a:rPr lang="ja-JP" altLang="en-US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十分ではない</a:t>
            </a:r>
            <a:endParaRPr lang="ja-JP" sz="22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2200"/>
            </a:pPr>
            <a:r>
              <a:rPr lang="ja-JP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鋼とコンクリートの付着強度の測定法としてねじりせん断試験が提案された（斉木ら</a:t>
            </a:r>
            <a:r>
              <a:rPr lang="en-US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2010</a:t>
            </a:r>
            <a:r>
              <a:rPr lang="ja-JP" altLang="en-US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，山田ら</a:t>
            </a:r>
            <a:r>
              <a:rPr lang="en-US" altLang="ja-JP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2013</a:t>
            </a:r>
            <a:r>
              <a:rPr lang="ja-JP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801F29-EC99-44EB-93EA-986C98249FE1}"/>
              </a:ext>
            </a:extLst>
          </p:cNvPr>
          <p:cNvSpPr txBox="1"/>
          <p:nvPr/>
        </p:nvSpPr>
        <p:spPr>
          <a:xfrm>
            <a:off x="1055210" y="4563452"/>
            <a:ext cx="8183948" cy="89109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ねじりせん断試験の結果をもとに</a:t>
            </a:r>
            <a:endParaRPr lang="en-US" altLang="ja-JP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付着の</a:t>
            </a: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剥離進展を考慮可能な数値解析モデルを構築する．</a:t>
            </a:r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46766C94-12FF-442A-9EB9-60CA07D25F29}"/>
              </a:ext>
            </a:extLst>
          </p:cNvPr>
          <p:cNvSpPr/>
          <p:nvPr/>
        </p:nvSpPr>
        <p:spPr>
          <a:xfrm>
            <a:off x="4505520" y="4175185"/>
            <a:ext cx="360000" cy="349389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007FFE"/>
          </a:solidFill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E647C9-A8D6-4371-9CDA-D5761D684E1C}"/>
              </a:ext>
            </a:extLst>
          </p:cNvPr>
          <p:cNvSpPr txBox="1"/>
          <p:nvPr/>
        </p:nvSpPr>
        <p:spPr>
          <a:xfrm>
            <a:off x="257899" y="4570832"/>
            <a:ext cx="882847" cy="84486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目的</a:t>
            </a:r>
            <a:r>
              <a:rPr lang="en-US" alt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endParaRPr lang="ja-JP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スライド番号プレースホルダー 3">
            <a:extLst>
              <a:ext uri="{FF2B5EF4-FFF2-40B4-BE49-F238E27FC236}">
                <a16:creationId xmlns:a16="http://schemas.microsoft.com/office/drawing/2014/main" id="{2EBBF50A-5A81-43E9-80CD-A483F51C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2F1B2CD-0CC7-49C7-8BC0-DD3A3B338EA4}" type="slidenum">
              <a:rPr lang="en-US" smtClean="0"/>
              <a:t>3</a:t>
            </a:fld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3C4E74C-E61E-49D7-8D6F-007F4EBD2D2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427" t="14992" r="11749" b="27941"/>
          <a:stretch>
            <a:fillRect/>
          </a:stretch>
        </p:blipFill>
        <p:spPr>
          <a:xfrm>
            <a:off x="5040312" y="3511552"/>
            <a:ext cx="3887688" cy="21044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79BF7C72-7932-4AC2-AB09-2BF1C98743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ja-JP" altLang="en-US" sz="2800">
                <a:ea typeface="ＭＳ 明朝" pitchFamily="2"/>
                <a:cs typeface="Tahoma" pitchFamily="2"/>
              </a:rPr>
              <a:t>共同研究者によるねじりせん断試験概要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2DA8FD-DC75-48DD-9CC5-66A1C4712025}"/>
              </a:ext>
            </a:extLst>
          </p:cNvPr>
          <p:cNvSpPr txBox="1"/>
          <p:nvPr/>
        </p:nvSpPr>
        <p:spPr>
          <a:xfrm>
            <a:off x="3024000" y="1584000"/>
            <a:ext cx="6336000" cy="1614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・コンクリートブロックの右上と左下を固定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endParaRPr lang="en-US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・載荷アーム両端に偶力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endParaRPr lang="en-US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・相対変位は４点で計測</a:t>
            </a:r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3D5D2D6D-6F2E-4300-B2E6-C7AF53B301AE}"/>
              </a:ext>
            </a:extLst>
          </p:cNvPr>
          <p:cNvSpPr/>
          <p:nvPr/>
        </p:nvSpPr>
        <p:spPr>
          <a:xfrm>
            <a:off x="5328000" y="3816000"/>
            <a:ext cx="216000" cy="64800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4DDBD09E-B679-41F9-9A7C-3E9C036F1C33}"/>
              </a:ext>
            </a:extLst>
          </p:cNvPr>
          <p:cNvSpPr/>
          <p:nvPr/>
        </p:nvSpPr>
        <p:spPr>
          <a:xfrm rot="10766400">
            <a:off x="7871837" y="3868191"/>
            <a:ext cx="216000" cy="64800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DFE8254-3656-428C-B9B4-0C40FF6AF4D8}"/>
              </a:ext>
            </a:extLst>
          </p:cNvPr>
          <p:cNvSpPr txBox="1"/>
          <p:nvPr/>
        </p:nvSpPr>
        <p:spPr>
          <a:xfrm>
            <a:off x="6912000" y="5112000"/>
            <a:ext cx="790200" cy="395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固定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7ECCE7-4C7D-480F-A39E-1C2F871DCB75}"/>
              </a:ext>
            </a:extLst>
          </p:cNvPr>
          <p:cNvSpPr txBox="1"/>
          <p:nvPr/>
        </p:nvSpPr>
        <p:spPr>
          <a:xfrm>
            <a:off x="5041800" y="4536000"/>
            <a:ext cx="790200" cy="395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荷重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D886FA7-16D0-4B2F-A13E-251E2D0C4C8D}"/>
              </a:ext>
            </a:extLst>
          </p:cNvPr>
          <p:cNvSpPr txBox="1"/>
          <p:nvPr/>
        </p:nvSpPr>
        <p:spPr>
          <a:xfrm>
            <a:off x="7561800" y="4572720"/>
            <a:ext cx="790200" cy="395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荷重</a:t>
            </a:r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219A649E-1E3C-4C6F-A1C0-409C14E287F4}"/>
              </a:ext>
            </a:extLst>
          </p:cNvPr>
          <p:cNvSpPr/>
          <p:nvPr/>
        </p:nvSpPr>
        <p:spPr>
          <a:xfrm>
            <a:off x="6372000" y="3527359"/>
            <a:ext cx="971999" cy="3425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000">
            <a:solidFill>
              <a:srgbClr val="FFFFFF"/>
            </a:solidFill>
            <a:prstDash val="solid"/>
          </a:ln>
        </p:spPr>
        <p:txBody>
          <a:bodyPr wrap="none" lIns="108000" tIns="63000" rIns="108000" bIns="63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2C3585F7-1923-4936-9400-CDA85B8B41D8}"/>
              </a:ext>
            </a:extLst>
          </p:cNvPr>
          <p:cNvSpPr/>
          <p:nvPr/>
        </p:nvSpPr>
        <p:spPr>
          <a:xfrm>
            <a:off x="6048000" y="4806000"/>
            <a:ext cx="863999" cy="306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000">
            <a:solidFill>
              <a:srgbClr val="FFFFFF"/>
            </a:solidFill>
            <a:prstDash val="solid"/>
          </a:ln>
        </p:spPr>
        <p:txBody>
          <a:bodyPr wrap="none" lIns="108000" tIns="63000" rIns="108000" bIns="63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13" name="直線コネクタ 12">
            <a:extLst>
              <a:ext uri="{FF2B5EF4-FFF2-40B4-BE49-F238E27FC236}">
                <a16:creationId xmlns:a16="http://schemas.microsoft.com/office/drawing/2014/main" id="{4C829C6A-4DF6-41A9-BF61-BF4B06F3E5CA}"/>
              </a:ext>
            </a:extLst>
          </p:cNvPr>
          <p:cNvSpPr/>
          <p:nvPr/>
        </p:nvSpPr>
        <p:spPr>
          <a:xfrm>
            <a:off x="6480000" y="5022000"/>
            <a:ext cx="432000" cy="306000"/>
          </a:xfrm>
          <a:prstGeom prst="line">
            <a:avLst/>
          </a:prstGeom>
          <a:noFill/>
          <a:ln w="36000">
            <a:solidFill>
              <a:srgbClr val="FFFFFF"/>
            </a:solidFill>
            <a:prstDash val="solid"/>
          </a:ln>
        </p:spPr>
        <p:txBody>
          <a:bodyPr wrap="none" lIns="108000" tIns="63000" rIns="108000" bIns="63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14" name="直線コネクタ 13">
            <a:extLst>
              <a:ext uri="{FF2B5EF4-FFF2-40B4-BE49-F238E27FC236}">
                <a16:creationId xmlns:a16="http://schemas.microsoft.com/office/drawing/2014/main" id="{C0A5CF60-AD47-425F-B88C-CDD88D89FB9C}"/>
              </a:ext>
            </a:extLst>
          </p:cNvPr>
          <p:cNvSpPr/>
          <p:nvPr/>
        </p:nvSpPr>
        <p:spPr>
          <a:xfrm>
            <a:off x="6983687" y="3816000"/>
            <a:ext cx="360311" cy="1296000"/>
          </a:xfrm>
          <a:prstGeom prst="line">
            <a:avLst/>
          </a:prstGeom>
          <a:noFill/>
          <a:ln w="36000">
            <a:solidFill>
              <a:srgbClr val="FFFFFF"/>
            </a:solidFill>
            <a:prstDash val="solid"/>
          </a:ln>
        </p:spPr>
        <p:txBody>
          <a:bodyPr wrap="none" lIns="108000" tIns="63000" rIns="108000" bIns="63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pic>
        <p:nvPicPr>
          <p:cNvPr id="16" name="図 15" descr="ダイアグラム, 概略図&#10;&#10;自動的に生成された説明">
            <a:extLst>
              <a:ext uri="{FF2B5EF4-FFF2-40B4-BE49-F238E27FC236}">
                <a16:creationId xmlns:a16="http://schemas.microsoft.com/office/drawing/2014/main" id="{BC9EA321-EAC2-453D-A9DD-6A15EB117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" y="1404851"/>
            <a:ext cx="2866381" cy="4204368"/>
          </a:xfrm>
          <a:prstGeom prst="rect">
            <a:avLst/>
          </a:prstGeom>
        </p:spPr>
      </p:pic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BE333BED-C9E0-41B6-8D6D-4F930550D91D}"/>
              </a:ext>
            </a:extLst>
          </p:cNvPr>
          <p:cNvCxnSpPr/>
          <p:nvPr/>
        </p:nvCxnSpPr>
        <p:spPr>
          <a:xfrm flipH="1" flipV="1">
            <a:off x="1667774" y="3048000"/>
            <a:ext cx="1356226" cy="293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A7EC4E81-C7E0-4BF1-8C05-9D06ADAFD90F}"/>
              </a:ext>
            </a:extLst>
          </p:cNvPr>
          <p:cNvCxnSpPr>
            <a:cxnSpLocks/>
          </p:cNvCxnSpPr>
          <p:nvPr/>
        </p:nvCxnSpPr>
        <p:spPr>
          <a:xfrm flipH="1" flipV="1">
            <a:off x="1612222" y="2391480"/>
            <a:ext cx="1107974" cy="156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07953590-2A66-4128-AD70-4B47E4A8549D}"/>
              </a:ext>
            </a:extLst>
          </p:cNvPr>
          <p:cNvCxnSpPr/>
          <p:nvPr/>
        </p:nvCxnSpPr>
        <p:spPr>
          <a:xfrm flipH="1" flipV="1">
            <a:off x="2720196" y="2547668"/>
            <a:ext cx="456392" cy="690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61EC651-71AE-416D-B67B-2273735C093B}"/>
              </a:ext>
            </a:extLst>
          </p:cNvPr>
          <p:cNvSpPr txBox="1"/>
          <p:nvPr/>
        </p:nvSpPr>
        <p:spPr>
          <a:xfrm>
            <a:off x="2302061" y="2801154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界面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3">
            <a:extLst>
              <a:ext uri="{FF2B5EF4-FFF2-40B4-BE49-F238E27FC236}">
                <a16:creationId xmlns:a16="http://schemas.microsoft.com/office/drawing/2014/main" id="{227DA889-B295-4F44-AFAD-9D406193D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86259" y="5186530"/>
            <a:ext cx="2348280" cy="390600"/>
          </a:xfrm>
        </p:spPr>
        <p:txBody>
          <a:bodyPr/>
          <a:lstStyle/>
          <a:p>
            <a:pPr lvl="0"/>
            <a:fld id="{FA3959F5-4790-4E1D-9FE7-B2648F268CD3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05B3F91-CCFB-400A-AB31-5F2C126671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ja-JP" altLang="en-US" sz="2800">
                <a:ea typeface="ＭＳ 明朝" pitchFamily="2"/>
                <a:cs typeface="Tahoma" pitchFamily="2"/>
              </a:rPr>
              <a:t>実験結果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2125393-D323-4F14-BB01-21F73990F6F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50879" y="1334187"/>
            <a:ext cx="4319280" cy="309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7C89FD4-5C06-4D21-9D53-C2ED7271DCD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879" y="1334907"/>
            <a:ext cx="4464000" cy="3171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BDA320-D2E4-4E22-BF2E-3BC6E11F4B77}"/>
              </a:ext>
            </a:extLst>
          </p:cNvPr>
          <p:cNvSpPr txBox="1"/>
          <p:nvPr/>
        </p:nvSpPr>
        <p:spPr>
          <a:xfrm>
            <a:off x="2130879" y="1588347"/>
            <a:ext cx="140004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試験体１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7671C3-1165-4CF8-9390-0EC1D554D79F}"/>
              </a:ext>
            </a:extLst>
          </p:cNvPr>
          <p:cNvSpPr txBox="1"/>
          <p:nvPr/>
        </p:nvSpPr>
        <p:spPr>
          <a:xfrm>
            <a:off x="7060359" y="1573947"/>
            <a:ext cx="140004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試験体２</a:t>
            </a:r>
          </a:p>
        </p:txBody>
      </p:sp>
      <p:sp>
        <p:nvSpPr>
          <p:cNvPr id="7" name="直線コネクタ 6">
            <a:extLst>
              <a:ext uri="{FF2B5EF4-FFF2-40B4-BE49-F238E27FC236}">
                <a16:creationId xmlns:a16="http://schemas.microsoft.com/office/drawing/2014/main" id="{0F7B2877-0BCD-4910-8CD9-B6C3EFD6DEF3}"/>
              </a:ext>
            </a:extLst>
          </p:cNvPr>
          <p:cNvSpPr/>
          <p:nvPr/>
        </p:nvSpPr>
        <p:spPr>
          <a:xfrm>
            <a:off x="5586879" y="2415627"/>
            <a:ext cx="3168000" cy="0"/>
          </a:xfrm>
          <a:prstGeom prst="line">
            <a:avLst/>
          </a:prstGeom>
          <a:noFill/>
          <a:ln w="0">
            <a:solidFill>
              <a:srgbClr val="000000"/>
            </a:solidFill>
            <a:custDash>
              <a:ds d="197000" sp="197000"/>
            </a:custDash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5A3AD84-9869-4B1F-A61C-3543CB40B1FF}"/>
              </a:ext>
            </a:extLst>
          </p:cNvPr>
          <p:cNvSpPr txBox="1"/>
          <p:nvPr/>
        </p:nvSpPr>
        <p:spPr>
          <a:xfrm>
            <a:off x="537114" y="4986131"/>
            <a:ext cx="4514504" cy="490988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コンクリートのひび割れ</a:t>
            </a: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あり？</a:t>
            </a:r>
            <a:endParaRPr lang="ja-JP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7B1B709-2DAB-4862-959D-E64BDE289BD3}"/>
              </a:ext>
            </a:extLst>
          </p:cNvPr>
          <p:cNvSpPr txBox="1"/>
          <p:nvPr/>
        </p:nvSpPr>
        <p:spPr>
          <a:xfrm>
            <a:off x="691257" y="4427188"/>
            <a:ext cx="8183948" cy="49098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外力のした仕事すべてが界面生成に消費されていない？</a:t>
            </a:r>
            <a:endParaRPr lang="ja-JP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535F080-0D5E-40BE-9CFE-3ED2B7880066}"/>
              </a:ext>
            </a:extLst>
          </p:cNvPr>
          <p:cNvSpPr txBox="1"/>
          <p:nvPr/>
        </p:nvSpPr>
        <p:spPr>
          <a:xfrm>
            <a:off x="5398494" y="4963562"/>
            <a:ext cx="4319281" cy="490988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収縮による摩擦あり？</a:t>
            </a:r>
            <a:endParaRPr lang="ja-JP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7B9768A0-2AB2-4095-83D2-B0313FB94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DBE0E4B-C16E-41DB-BC2D-CA84DBBA93EC}" type="slidenum">
              <a:rPr lang="en-US" smtClean="0"/>
              <a:t>5</a:t>
            </a:fld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CB917AE-CEA0-4988-8173-AAB50BCA2D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ja-JP" altLang="en-US" sz="2800">
                <a:ea typeface="ＭＳ 明朝" pitchFamily="2"/>
                <a:cs typeface="Tahoma" pitchFamily="2"/>
              </a:rPr>
              <a:t>数値モデル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DD8321-AF2B-4E4E-BB8B-1EB4BEDDEA1D}"/>
              </a:ext>
            </a:extLst>
          </p:cNvPr>
          <p:cNvSpPr txBox="1"/>
          <p:nvPr/>
        </p:nvSpPr>
        <p:spPr>
          <a:xfrm>
            <a:off x="360000" y="1415519"/>
            <a:ext cx="6803771" cy="1691317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弾性解析＋界面には</a:t>
            </a:r>
            <a:r>
              <a:rPr lang="en-US" sz="18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cohesive</a:t>
            </a: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モデル</a:t>
            </a:r>
            <a:endParaRPr lang="ja-JP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・界面での表面力と相対変位を関連付ける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・</a:t>
            </a: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界面生成の条件：応力（付着強度）と仕事（</a:t>
            </a: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臨界エネルギ解放率</a:t>
            </a: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）</a:t>
            </a:r>
            <a:endParaRPr lang="ja-JP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DAFF80D-C47F-4299-824F-41A85343906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flipH="1">
            <a:off x="6768000" y="1728000"/>
            <a:ext cx="2304000" cy="300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D21B2E5-F41E-4749-BEC6-57C55C7CDBA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28000" y="3180600"/>
            <a:ext cx="5040000" cy="248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D7D10D-EE16-4436-B59D-F2DB71CCF26B}"/>
              </a:ext>
            </a:extLst>
          </p:cNvPr>
          <p:cNvSpPr txBox="1"/>
          <p:nvPr/>
        </p:nvSpPr>
        <p:spPr>
          <a:xfrm>
            <a:off x="9011221" y="223654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界面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DF9C9609-0C57-4BDB-905C-D9C1E6475550}"/>
              </a:ext>
            </a:extLst>
          </p:cNvPr>
          <p:cNvCxnSpPr>
            <a:cxnSpLocks/>
          </p:cNvCxnSpPr>
          <p:nvPr/>
        </p:nvCxnSpPr>
        <p:spPr>
          <a:xfrm flipH="1">
            <a:off x="8401140" y="2568633"/>
            <a:ext cx="687289" cy="61196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B8B105-E28C-46D0-B24A-1538E7B7BDA2}"/>
              </a:ext>
            </a:extLst>
          </p:cNvPr>
          <p:cNvSpPr txBox="1"/>
          <p:nvPr/>
        </p:nvSpPr>
        <p:spPr>
          <a:xfrm>
            <a:off x="503999" y="4488839"/>
            <a:ext cx="2441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要素数</a:t>
            </a:r>
            <a:endParaRPr lang="en-US" altLang="ja-JP" dirty="0"/>
          </a:p>
          <a:p>
            <a:r>
              <a:rPr kumimoji="1" lang="ja-JP" altLang="en-US" dirty="0"/>
              <a:t>　　鋼　　　：</a:t>
            </a:r>
            <a:r>
              <a:rPr kumimoji="1" lang="en-US" altLang="ja-JP" dirty="0"/>
              <a:t>16800</a:t>
            </a:r>
          </a:p>
          <a:p>
            <a:r>
              <a:rPr lang="ja-JP" altLang="en-US" dirty="0"/>
              <a:t>コンクリート：</a:t>
            </a:r>
            <a:r>
              <a:rPr lang="en-US" altLang="ja-JP" dirty="0"/>
              <a:t>12800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スライド番号プレースホルダー 3">
            <a:extLst>
              <a:ext uri="{FF2B5EF4-FFF2-40B4-BE49-F238E27FC236}">
                <a16:creationId xmlns:a16="http://schemas.microsoft.com/office/drawing/2014/main" id="{1DC08446-3EBE-456A-98BE-F88D8365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82456" y="5220840"/>
            <a:ext cx="2348280" cy="390600"/>
          </a:xfrm>
        </p:spPr>
        <p:txBody>
          <a:bodyPr/>
          <a:lstStyle/>
          <a:p>
            <a:pPr lvl="0"/>
            <a:fld id="{974B0CD6-D9EB-48A3-B8DE-2993C82968FC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F2A1152-1951-4C26-9758-93C47632962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ja-JP" altLang="en-US" sz="2800">
                <a:ea typeface="ＭＳ 明朝" pitchFamily="2"/>
                <a:cs typeface="Tahoma" pitchFamily="2"/>
              </a:rPr>
              <a:t>摩擦力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77666C-6AAE-4F7B-B264-3EA5DA0E32DA}"/>
              </a:ext>
            </a:extLst>
          </p:cNvPr>
          <p:cNvSpPr txBox="1"/>
          <p:nvPr/>
        </p:nvSpPr>
        <p:spPr>
          <a:xfrm>
            <a:off x="104760" y="1434652"/>
            <a:ext cx="9877617" cy="49098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コンクリート収縮ひずみ（コンクリート標準示方書</a:t>
            </a: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［</a:t>
            </a: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設計編］</a:t>
            </a:r>
            <a:r>
              <a:rPr lang="en-US" alt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,</a:t>
            </a:r>
            <a:r>
              <a:rPr 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2007</a:t>
            </a: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198B717-7AFB-4E79-918D-B73C3D94D6E4}"/>
              </a:ext>
            </a:extLst>
          </p:cNvPr>
          <p:cNvSpPr txBox="1"/>
          <p:nvPr/>
        </p:nvSpPr>
        <p:spPr>
          <a:xfrm>
            <a:off x="766015" y="2386588"/>
            <a:ext cx="2643970" cy="49098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ja-JP" altLang="en-US" sz="2400" dirty="0">
                <a:latin typeface="Liberation Sans" pitchFamily="18"/>
                <a:ea typeface="ＭＳ 明朝" pitchFamily="2"/>
                <a:cs typeface="Tahoma" pitchFamily="2"/>
              </a:rPr>
              <a:t>数値モデルで解析</a:t>
            </a:r>
            <a:endParaRPr lang="ja-JP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E28AC4-8E8E-419C-BDCF-E515D692603F}"/>
              </a:ext>
            </a:extLst>
          </p:cNvPr>
          <p:cNvSpPr txBox="1"/>
          <p:nvPr/>
        </p:nvSpPr>
        <p:spPr>
          <a:xfrm>
            <a:off x="240600" y="4329592"/>
            <a:ext cx="1412864" cy="49098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摩擦係数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03F50E3-1491-4AF1-ACCB-EE5AA126A6A3}"/>
              </a:ext>
            </a:extLst>
          </p:cNvPr>
          <p:cNvSpPr txBox="1"/>
          <p:nvPr/>
        </p:nvSpPr>
        <p:spPr>
          <a:xfrm>
            <a:off x="176106" y="3309132"/>
            <a:ext cx="4687222" cy="60589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界面の法線方向</a:t>
            </a: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応力</a:t>
            </a:r>
            <a:r>
              <a:rPr lang="en-US" alt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 (</a:t>
            </a:r>
            <a:r>
              <a:rPr kumimoji="1" lang="en-US" altLang="ja-JP" sz="2400" dirty="0"/>
              <a:t>3.9N/mm</a:t>
            </a:r>
            <a:r>
              <a:rPr kumimoji="1" lang="en-US" altLang="ja-JP" sz="2400" baseline="30000" dirty="0"/>
              <a:t>2</a:t>
            </a:r>
            <a:r>
              <a:rPr lang="en-US" alt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)</a:t>
            </a:r>
            <a:endParaRPr lang="ja-JP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54DE8AA4-4E48-495F-B4BB-197F00733A40}"/>
              </a:ext>
            </a:extLst>
          </p:cNvPr>
          <p:cNvSpPr/>
          <p:nvPr/>
        </p:nvSpPr>
        <p:spPr>
          <a:xfrm>
            <a:off x="1872000" y="1944000"/>
            <a:ext cx="432000" cy="41292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007FFE"/>
          </a:solidFill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C50B46F-DE9F-4F32-B2A0-60F8F487ED20}"/>
              </a:ext>
            </a:extLst>
          </p:cNvPr>
          <p:cNvSpPr txBox="1"/>
          <p:nvPr/>
        </p:nvSpPr>
        <p:spPr>
          <a:xfrm>
            <a:off x="1331396" y="4319928"/>
            <a:ext cx="3186000" cy="4593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（斉木ら，</a:t>
            </a:r>
            <a:r>
              <a:rPr lang="en-US" sz="26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2010</a:t>
            </a: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年）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2B1CB55-92CE-4581-9E25-395C2F86DC29}"/>
              </a:ext>
            </a:extLst>
          </p:cNvPr>
          <p:cNvSpPr txBox="1"/>
          <p:nvPr/>
        </p:nvSpPr>
        <p:spPr>
          <a:xfrm>
            <a:off x="5600558" y="2510523"/>
            <a:ext cx="35637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収縮ひずみ</a:t>
            </a:r>
            <a:r>
              <a:rPr lang="en-US" altLang="ja-JP" sz="2400" dirty="0"/>
              <a:t>200µ</a:t>
            </a:r>
          </a:p>
          <a:p>
            <a:r>
              <a:rPr kumimoji="1" lang="ja-JP" altLang="en-US" sz="2400" dirty="0"/>
              <a:t>摩擦係数</a:t>
            </a:r>
            <a:r>
              <a:rPr kumimoji="1" lang="en-US" altLang="ja-JP" sz="2400" dirty="0"/>
              <a:t>0.82</a:t>
            </a:r>
          </a:p>
          <a:p>
            <a:r>
              <a:rPr lang="ja-JP" altLang="en-US" sz="2400" dirty="0"/>
              <a:t>アーム荷重に換算</a:t>
            </a:r>
            <a:r>
              <a:rPr lang="en-US" altLang="ja-JP" sz="2400" dirty="0"/>
              <a:t>4034N</a:t>
            </a:r>
            <a:endParaRPr kumimoji="1" lang="ja-JP" altLang="en-US" sz="2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B9EF24C-0F97-4B43-9F4A-1BCC0B9E09A8}"/>
              </a:ext>
            </a:extLst>
          </p:cNvPr>
          <p:cNvSpPr txBox="1"/>
          <p:nvPr/>
        </p:nvSpPr>
        <p:spPr>
          <a:xfrm>
            <a:off x="6402210" y="3782516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界面破壊後の残留荷重</a:t>
            </a:r>
            <a:endParaRPr lang="en-US" altLang="ja-JP" sz="2400" dirty="0"/>
          </a:p>
          <a:p>
            <a:r>
              <a:rPr lang="en-US" altLang="ja-JP" sz="2400" dirty="0"/>
              <a:t>2000N</a:t>
            </a:r>
            <a:r>
              <a:rPr lang="ja-JP" altLang="en-US" sz="2400" dirty="0"/>
              <a:t>から</a:t>
            </a:r>
            <a:r>
              <a:rPr lang="en-US" altLang="ja-JP" sz="2400" dirty="0"/>
              <a:t>3000N</a:t>
            </a:r>
            <a:endParaRPr kumimoji="1" lang="ja-JP" altLang="en-US" sz="2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9FFFC25-6F23-44D8-9C03-A25B2599F04D}"/>
              </a:ext>
            </a:extLst>
          </p:cNvPr>
          <p:cNvSpPr txBox="1"/>
          <p:nvPr/>
        </p:nvSpPr>
        <p:spPr>
          <a:xfrm>
            <a:off x="5773419" y="382159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≒</a:t>
            </a:r>
            <a:endParaRPr kumimoji="1" lang="ja-JP" altLang="en-US" sz="32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585EE9D-35AB-40A6-BD8D-0FA522E76C3B}"/>
              </a:ext>
            </a:extLst>
          </p:cNvPr>
          <p:cNvSpPr txBox="1"/>
          <p:nvPr/>
        </p:nvSpPr>
        <p:spPr>
          <a:xfrm>
            <a:off x="5123342" y="4680420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残留荷重は収縮による摩擦と推定</a:t>
            </a:r>
            <a:endParaRPr kumimoji="1" lang="ja-JP" altLang="en-US" sz="2400" dirty="0"/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46ADE5A5-6EE9-41E2-AD10-A0A2C3051BEA}"/>
              </a:ext>
            </a:extLst>
          </p:cNvPr>
          <p:cNvSpPr/>
          <p:nvPr/>
        </p:nvSpPr>
        <p:spPr>
          <a:xfrm>
            <a:off x="1872000" y="2904228"/>
            <a:ext cx="432000" cy="41292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007FFE"/>
          </a:solidFill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CABC2A2A-A9A7-4508-8271-1569618525FC}"/>
              </a:ext>
            </a:extLst>
          </p:cNvPr>
          <p:cNvSpPr/>
          <p:nvPr/>
        </p:nvSpPr>
        <p:spPr>
          <a:xfrm>
            <a:off x="1872000" y="3837804"/>
            <a:ext cx="432000" cy="41292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007FFE"/>
          </a:solidFill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cxnSp>
        <p:nvCxnSpPr>
          <p:cNvPr id="19" name="コネクタ: カギ線 18">
            <a:extLst>
              <a:ext uri="{FF2B5EF4-FFF2-40B4-BE49-F238E27FC236}">
                <a16:creationId xmlns:a16="http://schemas.microsoft.com/office/drawing/2014/main" id="{C324ABAB-B685-450C-BF20-1E44D4135D00}"/>
              </a:ext>
            </a:extLst>
          </p:cNvPr>
          <p:cNvCxnSpPr>
            <a:cxnSpLocks/>
          </p:cNvCxnSpPr>
          <p:nvPr/>
        </p:nvCxnSpPr>
        <p:spPr>
          <a:xfrm flipV="1">
            <a:off x="2053433" y="3309132"/>
            <a:ext cx="3469131" cy="1935074"/>
          </a:xfrm>
          <a:prstGeom prst="bentConnector3">
            <a:avLst>
              <a:gd name="adj1" fmla="val 81994"/>
            </a:avLst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DC09C5E3-1F0F-4004-B264-689B3D078470}"/>
              </a:ext>
            </a:extLst>
          </p:cNvPr>
          <p:cNvCxnSpPr>
            <a:cxnSpLocks/>
          </p:cNvCxnSpPr>
          <p:nvPr/>
        </p:nvCxnSpPr>
        <p:spPr>
          <a:xfrm>
            <a:off x="2053433" y="4779288"/>
            <a:ext cx="0" cy="516612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828F6CF-E2A0-40F3-BEA2-1954FB84553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96000" y="1584000"/>
            <a:ext cx="5119200" cy="367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スライド番号プレースホルダー 3">
            <a:extLst>
              <a:ext uri="{FF2B5EF4-FFF2-40B4-BE49-F238E27FC236}">
                <a16:creationId xmlns:a16="http://schemas.microsoft.com/office/drawing/2014/main" id="{F2871F4F-C275-48FA-98AE-6F6D0017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CBF528-86FB-4959-A9D5-411AB498ED8A}" type="slidenum">
              <a:rPr lang="en-US" smtClean="0"/>
              <a:t>7</a:t>
            </a:fld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7668E54-6D2C-444F-B520-84A812A67B4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ja-JP" altLang="en-US" sz="2800">
                <a:ea typeface="ＭＳ 明朝" pitchFamily="2"/>
                <a:cs typeface="Tahoma" pitchFamily="2"/>
              </a:rPr>
              <a:t>付着強度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190E8E-07F2-4A9F-AF19-668B4D673419}"/>
              </a:ext>
            </a:extLst>
          </p:cNvPr>
          <p:cNvSpPr txBox="1"/>
          <p:nvPr/>
        </p:nvSpPr>
        <p:spPr>
          <a:xfrm>
            <a:off x="288000" y="2971800"/>
            <a:ext cx="3567300" cy="1244977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摩擦力を除いた</a:t>
            </a: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最大</a:t>
            </a: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荷重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endParaRPr lang="en-US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との差を</a:t>
            </a: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付着強度</a:t>
            </a: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と評価</a:t>
            </a:r>
            <a:endParaRPr lang="ja-JP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8ED7E6-64CC-463F-AA69-C9A2C20D342C}"/>
              </a:ext>
            </a:extLst>
          </p:cNvPr>
          <p:cNvSpPr txBox="1"/>
          <p:nvPr/>
        </p:nvSpPr>
        <p:spPr>
          <a:xfrm>
            <a:off x="7271640" y="2078640"/>
            <a:ext cx="1296360" cy="3693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付着強度</a:t>
            </a:r>
          </a:p>
        </p:txBody>
      </p:sp>
      <p:sp>
        <p:nvSpPr>
          <p:cNvPr id="6" name="直線コネクタ 5">
            <a:extLst>
              <a:ext uri="{FF2B5EF4-FFF2-40B4-BE49-F238E27FC236}">
                <a16:creationId xmlns:a16="http://schemas.microsoft.com/office/drawing/2014/main" id="{05268764-7D3A-4BC4-85D7-98A839B78A7E}"/>
              </a:ext>
            </a:extLst>
          </p:cNvPr>
          <p:cNvSpPr/>
          <p:nvPr/>
        </p:nvSpPr>
        <p:spPr>
          <a:xfrm flipH="1">
            <a:off x="6263999" y="2232000"/>
            <a:ext cx="1080000" cy="216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7" name="直線コネクタ 6">
            <a:extLst>
              <a:ext uri="{FF2B5EF4-FFF2-40B4-BE49-F238E27FC236}">
                <a16:creationId xmlns:a16="http://schemas.microsoft.com/office/drawing/2014/main" id="{4F2D0D4C-B516-4E5D-BABB-4019079D7B9F}"/>
              </a:ext>
            </a:extLst>
          </p:cNvPr>
          <p:cNvSpPr/>
          <p:nvPr/>
        </p:nvSpPr>
        <p:spPr>
          <a:xfrm>
            <a:off x="6699091" y="2874564"/>
            <a:ext cx="0" cy="1728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8" name="直線コネクタ 7">
            <a:extLst>
              <a:ext uri="{FF2B5EF4-FFF2-40B4-BE49-F238E27FC236}">
                <a16:creationId xmlns:a16="http://schemas.microsoft.com/office/drawing/2014/main" id="{BD82D293-3B7A-434F-A587-E8C08A361144}"/>
              </a:ext>
            </a:extLst>
          </p:cNvPr>
          <p:cNvSpPr/>
          <p:nvPr/>
        </p:nvSpPr>
        <p:spPr>
          <a:xfrm>
            <a:off x="6192000" y="1944000"/>
            <a:ext cx="0" cy="936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D52DD98-1C57-4AFA-A6D3-49C99BD89538}"/>
              </a:ext>
            </a:extLst>
          </p:cNvPr>
          <p:cNvSpPr txBox="1"/>
          <p:nvPr/>
        </p:nvSpPr>
        <p:spPr>
          <a:xfrm>
            <a:off x="6216226" y="3553884"/>
            <a:ext cx="1017359" cy="369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摩擦力</a:t>
            </a:r>
          </a:p>
        </p:txBody>
      </p:sp>
      <p:sp>
        <p:nvSpPr>
          <p:cNvPr id="10" name="直線コネクタ 9">
            <a:extLst>
              <a:ext uri="{FF2B5EF4-FFF2-40B4-BE49-F238E27FC236}">
                <a16:creationId xmlns:a16="http://schemas.microsoft.com/office/drawing/2014/main" id="{EC016C79-2D7B-47B5-85E4-38D46C7434B0}"/>
              </a:ext>
            </a:extLst>
          </p:cNvPr>
          <p:cNvSpPr/>
          <p:nvPr/>
        </p:nvSpPr>
        <p:spPr>
          <a:xfrm>
            <a:off x="5976000" y="2880000"/>
            <a:ext cx="4032000" cy="0"/>
          </a:xfrm>
          <a:prstGeom prst="line">
            <a:avLst/>
          </a:prstGeom>
          <a:noFill/>
          <a:ln w="0">
            <a:solidFill>
              <a:srgbClr val="000000"/>
            </a:solidFill>
            <a:custDash>
              <a:ds d="197000" sp="197000"/>
            </a:custDash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CE22E49E-D14E-412F-978A-803CF165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5808844-2273-42FA-A79B-F94F22853793}" type="slidenum">
              <a:rPr lang="en-US" smtClean="0"/>
              <a:t>8</a:t>
            </a:fld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4D4897B-8FAD-4F0D-B787-E7A8EF43A32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59520" y="1512000"/>
            <a:ext cx="506844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1293A1AC-6F78-4E99-8AA7-5B539A2900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ja-JP" altLang="en-US" sz="2800">
                <a:ea typeface="ＭＳ 明朝" pitchFamily="2"/>
                <a:cs typeface="Tahoma" pitchFamily="2"/>
              </a:rPr>
              <a:t>臨界エネルギ解放率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62A9D8D-7330-4C44-BAA5-4CA142AD54D2}"/>
              </a:ext>
            </a:extLst>
          </p:cNvPr>
          <p:cNvSpPr txBox="1"/>
          <p:nvPr/>
        </p:nvSpPr>
        <p:spPr>
          <a:xfrm>
            <a:off x="503999" y="1800000"/>
            <a:ext cx="3259523" cy="368417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単位面積の</a:t>
            </a: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界面を生成</a:t>
            </a:r>
            <a:endParaRPr lang="ja-JP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するのに必要な仕事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表面力による仕事と，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摩擦力による仕事の差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で</a:t>
            </a: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評価</a:t>
            </a:r>
            <a:endParaRPr lang="ja-JP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5" name="直線コネクタ 4">
            <a:extLst>
              <a:ext uri="{FF2B5EF4-FFF2-40B4-BE49-F238E27FC236}">
                <a16:creationId xmlns:a16="http://schemas.microsoft.com/office/drawing/2014/main" id="{87B7EA5D-8489-4D3B-8FFA-26DDB5DF2564}"/>
              </a:ext>
            </a:extLst>
          </p:cNvPr>
          <p:cNvSpPr/>
          <p:nvPr/>
        </p:nvSpPr>
        <p:spPr>
          <a:xfrm flipH="1">
            <a:off x="5976000" y="2403000"/>
            <a:ext cx="979920" cy="189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6AA9DF1-77CE-454C-B8FA-A8517AC2ABE1}"/>
              </a:ext>
            </a:extLst>
          </p:cNvPr>
          <p:cNvSpPr txBox="1"/>
          <p:nvPr/>
        </p:nvSpPr>
        <p:spPr>
          <a:xfrm>
            <a:off x="6955920" y="2154960"/>
            <a:ext cx="3052440" cy="4240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臨界エネルギ解放率</a:t>
            </a: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B247B30F-A47D-49A7-B136-8D886070AEE9}"/>
              </a:ext>
            </a:extLst>
          </p:cNvPr>
          <p:cNvSpPr/>
          <p:nvPr/>
        </p:nvSpPr>
        <p:spPr>
          <a:xfrm>
            <a:off x="5472000" y="2920320"/>
            <a:ext cx="3560400" cy="1327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blipFill>
            <a:blip r:embed="rId4"/>
            <a:tile/>
          </a:blipFill>
          <a:ln w="0">
            <a:solidFill>
              <a:srgbClr val="0000FF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EA72B3-21AC-4A5F-980A-9A08FB3421C7}"/>
              </a:ext>
            </a:extLst>
          </p:cNvPr>
          <p:cNvSpPr txBox="1"/>
          <p:nvPr/>
        </p:nvSpPr>
        <p:spPr>
          <a:xfrm>
            <a:off x="6274439" y="3391920"/>
            <a:ext cx="2149560" cy="424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摩擦力の仕事</a:t>
            </a:r>
          </a:p>
        </p:txBody>
      </p:sp>
      <p:sp>
        <p:nvSpPr>
          <p:cNvPr id="9" name="直線コネクタ 8">
            <a:extLst>
              <a:ext uri="{FF2B5EF4-FFF2-40B4-BE49-F238E27FC236}">
                <a16:creationId xmlns:a16="http://schemas.microsoft.com/office/drawing/2014/main" id="{ABB46C5C-BB8D-4E8F-9750-074D68E97AF3}"/>
              </a:ext>
            </a:extLst>
          </p:cNvPr>
          <p:cNvSpPr/>
          <p:nvPr/>
        </p:nvSpPr>
        <p:spPr>
          <a:xfrm>
            <a:off x="5416920" y="2820240"/>
            <a:ext cx="3727080" cy="0"/>
          </a:xfrm>
          <a:prstGeom prst="line">
            <a:avLst/>
          </a:prstGeom>
          <a:noFill/>
          <a:ln w="0">
            <a:solidFill>
              <a:srgbClr val="000000"/>
            </a:solidFill>
            <a:custDash>
              <a:ds d="197000" sp="197000"/>
            </a:custDash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3">
            <a:extLst>
              <a:ext uri="{FF2B5EF4-FFF2-40B4-BE49-F238E27FC236}">
                <a16:creationId xmlns:a16="http://schemas.microsoft.com/office/drawing/2014/main" id="{4382E645-CD2F-4236-93D2-721AF18A9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C11E400-0B84-44E2-94D7-D6C054A60EF2}" type="slidenum">
              <a:rPr lang="en-US" smtClean="0"/>
              <a:t>9</a:t>
            </a:fld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DEE6593-8153-4FCB-972B-5FA98CDE22B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ja-JP" altLang="en-US" sz="2800">
                <a:ea typeface="ＭＳ 明朝" pitchFamily="2"/>
                <a:cs typeface="Tahoma" pitchFamily="2"/>
              </a:rPr>
              <a:t>結果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FAA8D7F-343E-43D0-BE0F-FC39DD7C15C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465920"/>
            <a:ext cx="5126399" cy="36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2C26098-8F5A-496A-B868-C650827892D6}"/>
              </a:ext>
            </a:extLst>
          </p:cNvPr>
          <p:cNvSpPr txBox="1"/>
          <p:nvPr/>
        </p:nvSpPr>
        <p:spPr>
          <a:xfrm>
            <a:off x="5406312" y="1296139"/>
            <a:ext cx="4166567" cy="89109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altLang="en-US" sz="2400" dirty="0">
                <a:latin typeface="Liberation Sans" pitchFamily="18"/>
                <a:ea typeface="ＭＳ 明朝" pitchFamily="2"/>
                <a:cs typeface="Tahoma" pitchFamily="2"/>
              </a:rPr>
              <a:t>摩擦と</a:t>
            </a:r>
            <a:r>
              <a:rPr lang="en-US" altLang="ja-JP" sz="2400" dirty="0">
                <a:latin typeface="Liberation Sans" pitchFamily="18"/>
                <a:ea typeface="ＭＳ 明朝" pitchFamily="2"/>
                <a:cs typeface="Tahoma" pitchFamily="2"/>
              </a:rPr>
              <a:t>cohesive</a:t>
            </a:r>
            <a:r>
              <a:rPr lang="ja-JP" altLang="en-US" sz="2400" dirty="0">
                <a:latin typeface="Liberation Sans" pitchFamily="18"/>
                <a:ea typeface="ＭＳ 明朝" pitchFamily="2"/>
                <a:cs typeface="Tahoma" pitchFamily="2"/>
              </a:rPr>
              <a:t>モデルにより</a:t>
            </a:r>
            <a:endParaRPr lang="en-US" altLang="ja-JP" sz="2400" dirty="0">
              <a:latin typeface="Liberation Sans" pitchFamily="18"/>
              <a:ea typeface="ＭＳ 明朝" pitchFamily="2"/>
              <a:cs typeface="Tahoma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altLang="en-US" sz="2400" b="0" i="0" u="none" strike="noStrike" kern="1200" dirty="0">
                <a:ln>
                  <a:noFill/>
                </a:ln>
                <a:latin typeface="Liberation Sans" pitchFamily="18"/>
                <a:ea typeface="ＭＳ 明朝" pitchFamily="2"/>
                <a:cs typeface="Tahoma" pitchFamily="2"/>
              </a:rPr>
              <a:t>ねじりせん断試験を再現</a:t>
            </a:r>
            <a:endParaRPr lang="ja-JP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  <p:pic>
        <p:nvPicPr>
          <p:cNvPr id="9" name="図 8" descr="概略図 が含まれている画像&#10;&#10;自動的に生成された説明">
            <a:extLst>
              <a:ext uri="{FF2B5EF4-FFF2-40B4-BE49-F238E27FC236}">
                <a16:creationId xmlns:a16="http://schemas.microsoft.com/office/drawing/2014/main" id="{7F3A5501-CC61-4504-B2D9-6D60BD4F7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6" t="13186" r="7066" b="14533"/>
          <a:stretch/>
        </p:blipFill>
        <p:spPr>
          <a:xfrm>
            <a:off x="5161881" y="2203863"/>
            <a:ext cx="4811349" cy="2937109"/>
          </a:xfrm>
          <a:prstGeom prst="rect">
            <a:avLst/>
          </a:prstGeom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0A6520AD-5116-4C71-8EED-F3598850B0AC}"/>
              </a:ext>
            </a:extLst>
          </p:cNvPr>
          <p:cNvCxnSpPr>
            <a:cxnSpLocks/>
          </p:cNvCxnSpPr>
          <p:nvPr/>
        </p:nvCxnSpPr>
        <p:spPr>
          <a:xfrm flipV="1">
            <a:off x="2025650" y="2463800"/>
            <a:ext cx="0" cy="13906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478516D1-1A9A-4B46-80AE-9671AC957155}"/>
              </a:ext>
            </a:extLst>
          </p:cNvPr>
          <p:cNvCxnSpPr>
            <a:cxnSpLocks/>
          </p:cNvCxnSpPr>
          <p:nvPr/>
        </p:nvCxnSpPr>
        <p:spPr>
          <a:xfrm>
            <a:off x="2025650" y="3857625"/>
            <a:ext cx="381000" cy="3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04BDBEC9-F538-4220-B551-B4FD27F9BBD1}"/>
              </a:ext>
            </a:extLst>
          </p:cNvPr>
          <p:cNvCxnSpPr>
            <a:cxnSpLocks/>
          </p:cNvCxnSpPr>
          <p:nvPr/>
        </p:nvCxnSpPr>
        <p:spPr>
          <a:xfrm flipV="1">
            <a:off x="2276475" y="2778920"/>
            <a:ext cx="602456" cy="759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DB059FB-3720-40BE-826E-7512F0D26445}"/>
              </a:ext>
            </a:extLst>
          </p:cNvPr>
          <p:cNvCxnSpPr>
            <a:cxnSpLocks/>
          </p:cNvCxnSpPr>
          <p:nvPr/>
        </p:nvCxnSpPr>
        <p:spPr>
          <a:xfrm>
            <a:off x="2276475" y="3538538"/>
            <a:ext cx="2047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1AE7166-4E82-473E-817F-25E9A5791C75}"/>
              </a:ext>
            </a:extLst>
          </p:cNvPr>
          <p:cNvSpPr txBox="1"/>
          <p:nvPr/>
        </p:nvSpPr>
        <p:spPr>
          <a:xfrm>
            <a:off x="4701802" y="5164920"/>
            <a:ext cx="4798406" cy="49098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altLang="en-US" sz="2400" dirty="0">
                <a:latin typeface="Liberation Sans" pitchFamily="18"/>
                <a:ea typeface="ＭＳ 明朝" pitchFamily="2"/>
                <a:cs typeface="Tahoma" pitchFamily="2"/>
              </a:rPr>
              <a:t>付着（界面）応力進展の再現結果</a:t>
            </a:r>
            <a:endParaRPr lang="ja-JP" sz="2400" b="0" i="0" u="none" strike="noStrike" kern="1200" dirty="0">
              <a:ln>
                <a:noFill/>
              </a:ln>
              <a:latin typeface="Liberation Sans" pitchFamily="18"/>
              <a:ea typeface="ＭＳ 明朝" pitchFamily="2"/>
              <a:cs typeface="Tahoma" pitchFamily="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right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標準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3647</TotalTime>
  <Words>522</Words>
  <Application>Microsoft Office PowerPoint</Application>
  <PresentationFormat>ユーザー設定</PresentationFormat>
  <Paragraphs>107</Paragraphs>
  <Slides>10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10</vt:i4>
      </vt:variant>
    </vt:vector>
  </HeadingPairs>
  <TitlesOfParts>
    <vt:vector size="15" baseType="lpstr">
      <vt:lpstr>Liberation Sans</vt:lpstr>
      <vt:lpstr>游ゴシック</vt:lpstr>
      <vt:lpstr>Arial</vt:lpstr>
      <vt:lpstr>BrightBlue</vt:lpstr>
      <vt:lpstr>標準</vt:lpstr>
      <vt:lpstr>PowerPoint プレゼンテーション</vt:lpstr>
      <vt:lpstr>背景・目的</vt:lpstr>
      <vt:lpstr>共同研究者によるねじりせん断試験概要</vt:lpstr>
      <vt:lpstr>実験結果</vt:lpstr>
      <vt:lpstr>数値モデル</vt:lpstr>
      <vt:lpstr>摩擦力</vt:lpstr>
      <vt:lpstr>付着強度</vt:lpstr>
      <vt:lpstr>臨界エネルギ解放率</vt:lpstr>
      <vt:lpstr>結果</vt:lpstr>
      <vt:lpstr>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Bright Blue</dc:title>
  <cp:lastModifiedBy>大高　淳文</cp:lastModifiedBy>
  <cp:revision>41</cp:revision>
  <dcterms:created xsi:type="dcterms:W3CDTF">2021-02-10T13:39:33Z</dcterms:created>
  <dcterms:modified xsi:type="dcterms:W3CDTF">2021-02-15T16:49:29Z</dcterms:modified>
</cp:coreProperties>
</file>